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71" r:id="rId9"/>
    <p:sldId id="270" r:id="rId10"/>
    <p:sldId id="263" r:id="rId11"/>
    <p:sldId id="264" r:id="rId12"/>
    <p:sldId id="265" r:id="rId13"/>
    <p:sldId id="266" r:id="rId14"/>
    <p:sldId id="267" r:id="rId15"/>
    <p:sldId id="268" r:id="rId16"/>
    <p:sldId id="269" r:id="rId17"/>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427" autoAdjust="0"/>
  </p:normalViewPr>
  <p:slideViewPr>
    <p:cSldViewPr>
      <p:cViewPr varScale="1">
        <p:scale>
          <a:sx n="63" d="100"/>
          <a:sy n="63" d="100"/>
        </p:scale>
        <p:origin x="2026"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93633"/>
          </a:xfrm>
          <a:prstGeom prst="rect">
            <a:avLst/>
          </a:prstGeom>
        </p:spPr>
        <p:txBody>
          <a:bodyPr vert="horz" lIns="91440" tIns="45720" rIns="91440" bIns="45720" rtlCol="0"/>
          <a:lstStyle>
            <a:lvl1pPr algn="r">
              <a:defRPr sz="1200"/>
            </a:lvl1pPr>
          </a:lstStyle>
          <a:p>
            <a:fld id="{50D1F2E5-4CC3-4613-AA13-295E997C19DC}" type="datetimeFigureOut">
              <a:rPr lang="en-US" smtClean="0"/>
              <a:pPr/>
              <a:t>8/26/2020</a:t>
            </a:fld>
            <a:endParaRPr lang="en-US"/>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7316"/>
            <a:ext cx="2889938" cy="4936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377316"/>
            <a:ext cx="2889938" cy="493633"/>
          </a:xfrm>
          <a:prstGeom prst="rect">
            <a:avLst/>
          </a:prstGeom>
        </p:spPr>
        <p:txBody>
          <a:bodyPr vert="horz" lIns="91440" tIns="45720" rIns="91440" bIns="45720" rtlCol="0" anchor="b"/>
          <a:lstStyle>
            <a:lvl1pPr algn="r">
              <a:defRPr sz="1200"/>
            </a:lvl1pPr>
          </a:lstStyle>
          <a:p>
            <a:fld id="{3DCD0293-6CF4-4F6C-BF05-70B7CC214142}" type="slidenum">
              <a:rPr lang="en-US" smtClean="0"/>
              <a:pPr/>
              <a:t>‹#›</a:t>
            </a:fld>
            <a:endParaRPr lang="en-US"/>
          </a:p>
        </p:txBody>
      </p:sp>
    </p:spTree>
    <p:extLst>
      <p:ext uri="{BB962C8B-B14F-4D97-AF65-F5344CB8AC3E}">
        <p14:creationId xmlns:p14="http://schemas.microsoft.com/office/powerpoint/2010/main" val="1852183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It is recommended that staff receive this induction within the first week of starting at the school.  They should receive the quick</a:t>
            </a:r>
            <a:r>
              <a:rPr lang="en-GB" baseline="0" dirty="0" smtClean="0"/>
              <a:t> reference guide on their first day in the event that they have a concern about a child.</a:t>
            </a:r>
          </a:p>
          <a:p>
            <a:endParaRPr lang="en-GB" baseline="0" dirty="0" smtClean="0"/>
          </a:p>
          <a:p>
            <a:r>
              <a:rPr lang="en-GB" baseline="0" dirty="0" smtClean="0"/>
              <a:t>It is suggested that the DSL has copies of the school child protection policy, the behaviour policy, the staff behaviour policy (sometimes called the code of conduct), Guidance for Safer Working Practice for Adults who work with Children and Young People (2019 version), Safeguarding Quick Reference Guide and Keeping Children Safe in Education guidance (DfE 09.2020).  The safeguarding response to children who go missing from education and the role of the DSL (including identity of the DSL and any deputies).</a:t>
            </a:r>
          </a:p>
          <a:p>
            <a:endParaRPr lang="en-GB" baseline="0" dirty="0" smtClean="0"/>
          </a:p>
          <a:p>
            <a:r>
              <a:rPr lang="en-GB" baseline="0" dirty="0" smtClean="0"/>
              <a:t>Staff should also read Working Together to Safeguarding Children (June 18).</a:t>
            </a:r>
          </a:p>
          <a:p>
            <a:endParaRPr lang="en-GB" baseline="0" dirty="0" smtClean="0"/>
          </a:p>
          <a:p>
            <a:r>
              <a:rPr lang="en-GB" baseline="0" dirty="0" smtClean="0"/>
              <a:t>A record of induction for new staff/volunteers should be maintained by the DSL for auditing and inspection purposes.</a:t>
            </a:r>
            <a:endParaRPr lang="en-US" dirty="0"/>
          </a:p>
        </p:txBody>
      </p:sp>
      <p:sp>
        <p:nvSpPr>
          <p:cNvPr id="4" name="Slide Number Placeholder 3"/>
          <p:cNvSpPr>
            <a:spLocks noGrp="1"/>
          </p:cNvSpPr>
          <p:nvPr>
            <p:ph type="sldNum" sz="quarter" idx="10"/>
          </p:nvPr>
        </p:nvSpPr>
        <p:spPr/>
        <p:txBody>
          <a:bodyPr/>
          <a:lstStyle/>
          <a:p>
            <a:fld id="{3DCD0293-6CF4-4F6C-BF05-70B7CC21414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DSL to advise member of staff about the ethos of the school and the expectations on staff about safe and appropriate professional conduct.  </a:t>
            </a:r>
          </a:p>
          <a:p>
            <a:endParaRPr lang="en-GB" dirty="0" smtClean="0"/>
          </a:p>
          <a:p>
            <a:r>
              <a:rPr lang="en-GB" dirty="0" smtClean="0"/>
              <a:t>Also how poor, unsafe and unprofessional conduct is dealt with.</a:t>
            </a:r>
          </a:p>
          <a:p>
            <a:endParaRPr lang="en-GB" dirty="0" smtClean="0"/>
          </a:p>
          <a:p>
            <a:r>
              <a:rPr lang="en-GB" dirty="0" smtClean="0"/>
              <a:t>Refer them to the Guidance for Safer Working Practice for Adults working</a:t>
            </a:r>
            <a:r>
              <a:rPr lang="en-GB" baseline="0" dirty="0" smtClean="0"/>
              <a:t> with Children and Young People (2019).</a:t>
            </a:r>
            <a:endParaRPr lang="en-GB" dirty="0" smtClean="0"/>
          </a:p>
          <a:p>
            <a:endParaRPr lang="en-US" dirty="0"/>
          </a:p>
        </p:txBody>
      </p:sp>
      <p:sp>
        <p:nvSpPr>
          <p:cNvPr id="4" name="Slide Number Placeholder 3"/>
          <p:cNvSpPr>
            <a:spLocks noGrp="1"/>
          </p:cNvSpPr>
          <p:nvPr>
            <p:ph type="sldNum" sz="quarter" idx="10"/>
          </p:nvPr>
        </p:nvSpPr>
        <p:spPr/>
        <p:txBody>
          <a:bodyPr/>
          <a:lstStyle/>
          <a:p>
            <a:fld id="{3DCD0293-6CF4-4F6C-BF05-70B7CC21414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Ensure that the member of staff is aware of these documents and how to access them.</a:t>
            </a:r>
          </a:p>
          <a:p>
            <a:endParaRPr lang="en-US" dirty="0"/>
          </a:p>
        </p:txBody>
      </p:sp>
      <p:sp>
        <p:nvSpPr>
          <p:cNvPr id="4" name="Slide Number Placeholder 3"/>
          <p:cNvSpPr>
            <a:spLocks noGrp="1"/>
          </p:cNvSpPr>
          <p:nvPr>
            <p:ph type="sldNum" sz="quarter" idx="10"/>
          </p:nvPr>
        </p:nvSpPr>
        <p:spPr/>
        <p:txBody>
          <a:bodyPr/>
          <a:lstStyle/>
          <a:p>
            <a:fld id="{3DCD0293-6CF4-4F6C-BF05-70B7CC21414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Explain to the member of staff what some of the risks might be and what is expected in terms of staff conduct.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Be very</a:t>
            </a:r>
            <a:r>
              <a:rPr lang="en-GB" sz="1200" baseline="0" dirty="0" smtClean="0"/>
              <a:t> clear about staff/pupil boundaries.</a:t>
            </a:r>
            <a:endParaRPr lang="en-GB" sz="1200" dirty="0" smtClean="0"/>
          </a:p>
          <a:p>
            <a:endParaRPr lang="en-US" dirty="0"/>
          </a:p>
        </p:txBody>
      </p:sp>
      <p:sp>
        <p:nvSpPr>
          <p:cNvPr id="4" name="Slide Number Placeholder 3"/>
          <p:cNvSpPr>
            <a:spLocks noGrp="1"/>
          </p:cNvSpPr>
          <p:nvPr>
            <p:ph type="sldNum" sz="quarter" idx="10"/>
          </p:nvPr>
        </p:nvSpPr>
        <p:spPr/>
        <p:txBody>
          <a:bodyPr/>
          <a:lstStyle/>
          <a:p>
            <a:fld id="{3DCD0293-6CF4-4F6C-BF05-70B7CC21414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GB" dirty="0" smtClean="0"/>
              <a:t>The process followed</a:t>
            </a:r>
            <a:r>
              <a:rPr lang="en-GB" baseline="0" dirty="0" smtClean="0"/>
              <a:t> comes directly from the Government’s Statutory Guidance ‘Working Together to Safeguard Children 2006’ updated in 2010, 2013, 2015 and 2018.  The South West have adopted the processes laid out in the 2010 version which can be found on the GSCE website www.gscb.org.uk on the South West Procedures link.  This provides the framework for managing cases where, if the allegation is true, the person has:- </a:t>
            </a:r>
          </a:p>
          <a:p>
            <a:pPr algn="l"/>
            <a:endParaRPr lang="en-GB" baseline="0" dirty="0" smtClean="0"/>
          </a:p>
          <a:p>
            <a:pPr algn="l">
              <a:buFont typeface="Arial" pitchFamily="34" charset="0"/>
              <a:buChar char="•"/>
            </a:pPr>
            <a:r>
              <a:rPr lang="en-GB" baseline="0" dirty="0" smtClean="0"/>
              <a:t>Behaved in a way that has harmed a child, or may have harmed a child;</a:t>
            </a:r>
          </a:p>
          <a:p>
            <a:pPr algn="l">
              <a:buFont typeface="Arial" pitchFamily="34" charset="0"/>
              <a:buChar char="•"/>
            </a:pPr>
            <a:r>
              <a:rPr lang="en-GB" baseline="0" dirty="0" smtClean="0"/>
              <a:t>Possibly committed a criminal offence against or related to a child; or</a:t>
            </a:r>
          </a:p>
          <a:p>
            <a:pPr algn="l">
              <a:buFont typeface="Arial" pitchFamily="34" charset="0"/>
              <a:buChar char="•"/>
            </a:pPr>
            <a:r>
              <a:rPr lang="en-GB" baseline="0" dirty="0" smtClean="0"/>
              <a:t>Behaved towards a child or children in a way that indicates he or she may pose a risk of harm to children.</a:t>
            </a:r>
          </a:p>
          <a:p>
            <a:pPr algn="l">
              <a:buFont typeface="Arial" pitchFamily="34" charset="0"/>
              <a:buChar char="•"/>
            </a:pPr>
            <a:r>
              <a:rPr lang="en-GB" b="1" baseline="0" dirty="0" smtClean="0">
                <a:solidFill>
                  <a:srgbClr val="FF0000"/>
                </a:solidFill>
              </a:rPr>
              <a:t>Added in KCSiE 2020: ‘behaved or may have behaved in a way that indicates they may not be suitable to work with children’ – this refers to behaviour outside of school that could impact on their suitability to work with children</a:t>
            </a:r>
          </a:p>
          <a:p>
            <a:pPr algn="l">
              <a:buFont typeface="Arial" pitchFamily="34" charset="0"/>
              <a:buChar char="•"/>
            </a:pPr>
            <a:endParaRPr lang="en-GB" baseline="0" dirty="0" smtClean="0"/>
          </a:p>
          <a:p>
            <a:pPr algn="l">
              <a:buFont typeface="Arial" pitchFamily="34" charset="0"/>
              <a:buNone/>
            </a:pPr>
            <a:r>
              <a:rPr lang="en-GB" baseline="0" dirty="0" smtClean="0"/>
              <a:t>Refer them to the Quick Reference Leaflet</a:t>
            </a:r>
          </a:p>
          <a:p>
            <a:pPr algn="l">
              <a:buFont typeface="Arial" pitchFamily="34" charset="0"/>
              <a:buNone/>
            </a:pPr>
            <a:r>
              <a:rPr lang="en-GB" baseline="0" dirty="0" smtClean="0"/>
              <a:t>Keeping Children Safe in Education (p50, Part 4)</a:t>
            </a:r>
          </a:p>
          <a:p>
            <a:pPr algn="l">
              <a:buFont typeface="Arial" pitchFamily="34" charset="0"/>
              <a:buNone/>
            </a:pPr>
            <a:endParaRPr lang="en-GB" baseline="0" dirty="0" smtClean="0"/>
          </a:p>
          <a:p>
            <a:pPr algn="l">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3DCD0293-6CF4-4F6C-BF05-70B7CC21414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endParaRPr lang="en-US" dirty="0"/>
          </a:p>
        </p:txBody>
      </p:sp>
      <p:sp>
        <p:nvSpPr>
          <p:cNvPr id="4" name="Slide Number Placeholder 3"/>
          <p:cNvSpPr>
            <a:spLocks noGrp="1"/>
          </p:cNvSpPr>
          <p:nvPr>
            <p:ph type="sldNum" sz="quarter" idx="10"/>
          </p:nvPr>
        </p:nvSpPr>
        <p:spPr/>
        <p:txBody>
          <a:bodyPr/>
          <a:lstStyle/>
          <a:p>
            <a:fld id="{3DCD0293-6CF4-4F6C-BF05-70B7CC21414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GB" dirty="0" smtClean="0"/>
              <a:t>On the GSCB website they will find a wealth of</a:t>
            </a:r>
            <a:r>
              <a:rPr lang="en-GB" baseline="0" dirty="0" smtClean="0"/>
              <a:t> information.</a:t>
            </a:r>
            <a:endParaRPr lang="en-US" dirty="0"/>
          </a:p>
        </p:txBody>
      </p:sp>
      <p:sp>
        <p:nvSpPr>
          <p:cNvPr id="4" name="Slide Number Placeholder 3"/>
          <p:cNvSpPr>
            <a:spLocks noGrp="1"/>
          </p:cNvSpPr>
          <p:nvPr>
            <p:ph type="sldNum" sz="quarter" idx="10"/>
          </p:nvPr>
        </p:nvSpPr>
        <p:spPr/>
        <p:txBody>
          <a:bodyPr/>
          <a:lstStyle/>
          <a:p>
            <a:fld id="{3DCD0293-6CF4-4F6C-BF05-70B7CC21414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t>Staff member to read the school child protection policy and discuss any queries</a:t>
            </a:r>
          </a:p>
          <a:p>
            <a:r>
              <a:rPr lang="en-GB" sz="1200" dirty="0" smtClean="0"/>
              <a:t>DSL to provide staff member with a copy of/details of how to access Guidance for Safer Working Practice for Adults who work with Children and Young People</a:t>
            </a:r>
          </a:p>
          <a:p>
            <a:r>
              <a:rPr lang="en-GB" sz="1200" dirty="0" smtClean="0"/>
              <a:t>DSL to provide ‘Safeguarding Quick Reference Guide’ (</a:t>
            </a:r>
            <a:r>
              <a:rPr lang="en-GB" sz="1200" smtClean="0"/>
              <a:t>on GSCE</a:t>
            </a:r>
            <a:r>
              <a:rPr lang="en-GB" sz="1200" baseline="0" smtClean="0"/>
              <a:t> </a:t>
            </a:r>
            <a:r>
              <a:rPr lang="en-GB" sz="1200" baseline="0" dirty="0" smtClean="0"/>
              <a:t>website</a:t>
            </a:r>
            <a:r>
              <a:rPr lang="en-GB" sz="1200" dirty="0" smtClean="0"/>
              <a:t>) – and his/her contact details</a:t>
            </a:r>
          </a:p>
          <a:p>
            <a:r>
              <a:rPr lang="en-GB" sz="1200" dirty="0" smtClean="0"/>
              <a:t>DSL to ensure the staff member/volunteer signs an induction record and signs of checklist</a:t>
            </a:r>
            <a:endParaRPr lang="en-US" sz="1200" dirty="0" smtClean="0"/>
          </a:p>
          <a:p>
            <a:pPr algn="l"/>
            <a:endParaRPr lang="en-US" dirty="0"/>
          </a:p>
        </p:txBody>
      </p:sp>
      <p:sp>
        <p:nvSpPr>
          <p:cNvPr id="4" name="Slide Number Placeholder 3"/>
          <p:cNvSpPr>
            <a:spLocks noGrp="1"/>
          </p:cNvSpPr>
          <p:nvPr>
            <p:ph type="sldNum" sz="quarter" idx="10"/>
          </p:nvPr>
        </p:nvSpPr>
        <p:spPr/>
        <p:txBody>
          <a:bodyPr/>
          <a:lstStyle/>
          <a:p>
            <a:fld id="{3DCD0293-6CF4-4F6C-BF05-70B7CC214142}"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Section 175 (Section 157 if Independent School) of the Education Act 2002 places a legal duty on local authorities and governing bodies to safeguard children.  </a:t>
            </a:r>
          </a:p>
          <a:p>
            <a:endParaRPr lang="en-GB" dirty="0" smtClean="0"/>
          </a:p>
          <a:p>
            <a:r>
              <a:rPr lang="en-GB" dirty="0" smtClean="0"/>
              <a:t>Schools are required by the Secretary of State to provide staff with a safeguarding children induction, followed up by safeguarding children training. </a:t>
            </a:r>
          </a:p>
          <a:p>
            <a:endParaRPr lang="en-GB" dirty="0" smtClean="0"/>
          </a:p>
          <a:p>
            <a:r>
              <a:rPr lang="en-GB" dirty="0" smtClean="0"/>
              <a:t>Staff in schools are well placed to recognise, often early on, the indicators that a child’s needs are not being met.  If staff recognise and report concerns, this can sometimes mean that early intervention can prevent abuse from happening.  If staff don’t know how to recognise and report concerns, children can be left at risk of harm.</a:t>
            </a:r>
          </a:p>
          <a:p>
            <a:endParaRPr lang="en-GB" dirty="0" smtClean="0"/>
          </a:p>
          <a:p>
            <a:r>
              <a:rPr lang="en-GB" dirty="0" smtClean="0"/>
              <a:t>Part of the safeguarding children agenda is about making sure that all those who work with children in school, are safe, competent and confident to do so.  Staff need to know how to work in a safe, appropriate way with children.  Safe, professional conduct safeguards children and staff. </a:t>
            </a:r>
            <a:endParaRPr lang="en-US" dirty="0"/>
          </a:p>
        </p:txBody>
      </p:sp>
      <p:sp>
        <p:nvSpPr>
          <p:cNvPr id="4" name="Slide Number Placeholder 3"/>
          <p:cNvSpPr>
            <a:spLocks noGrp="1"/>
          </p:cNvSpPr>
          <p:nvPr>
            <p:ph type="sldNum" sz="quarter" idx="10"/>
          </p:nvPr>
        </p:nvSpPr>
        <p:spPr/>
        <p:txBody>
          <a:bodyPr/>
          <a:lstStyle/>
          <a:p>
            <a:fld id="{3DCD0293-6CF4-4F6C-BF05-70B7CC21414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Everyone who works with children has a responsibility for keeping them safe.  No single practitioner can have a full picture</a:t>
            </a:r>
            <a:r>
              <a:rPr lang="en-GB" baseline="0" dirty="0" smtClean="0"/>
              <a:t> of a child’s needs and circumstances and, if children and families are to receive the right help at the right time, everyone who comes into contact with them has a role to play in identifying concerns, sharing information and taking prompt action.</a:t>
            </a:r>
            <a:endParaRPr lang="en-GB" dirty="0" smtClean="0"/>
          </a:p>
          <a:p>
            <a:endParaRPr lang="en-GB" dirty="0" smtClean="0"/>
          </a:p>
          <a:p>
            <a:r>
              <a:rPr lang="en-GB" dirty="0" smtClean="0"/>
              <a:t>Protecting children from abuse is important in preventing the impairment of health or development though that in itself may be insufficient to ensure that children are growing up in circumstances consistent with the provision of safe and effective care. </a:t>
            </a:r>
          </a:p>
          <a:p>
            <a:endParaRPr lang="en-GB" dirty="0" smtClean="0"/>
          </a:p>
          <a:p>
            <a:r>
              <a:rPr lang="en-GB" dirty="0" smtClean="0"/>
              <a:t>As well as threats to the welfare of children from within their families, children may be vulnerable to abuse or exploitation</a:t>
            </a:r>
            <a:r>
              <a:rPr lang="en-GB" baseline="0" dirty="0" smtClean="0"/>
              <a:t> from outside their families.  These extra-familial threats might arise at school and other educational establishments, from within peer groups, or more widely from within the wider community and/or online.  These threats can take a variety of different forms and children can be vulnerable to multiple threats, including: exploitation by criminal gangs and organised crime groups such as county lines; trafficking, online abuse; sexual exploitation and the influences of extremism leading to radicalisation.  Extremist groups make use of the internet to radicalise and recruit and to promote extremist materials.  Any potential harmful effects to individuals identified as vulnerable to extremist ideologies or being drawn into terrorism should also be considered.</a:t>
            </a:r>
            <a:endParaRPr lang="en-GB" dirty="0" smtClean="0"/>
          </a:p>
          <a:p>
            <a:endParaRPr lang="en-US" dirty="0"/>
          </a:p>
        </p:txBody>
      </p:sp>
      <p:sp>
        <p:nvSpPr>
          <p:cNvPr id="4" name="Slide Number Placeholder 3"/>
          <p:cNvSpPr>
            <a:spLocks noGrp="1"/>
          </p:cNvSpPr>
          <p:nvPr>
            <p:ph type="sldNum" sz="quarter" idx="10"/>
          </p:nvPr>
        </p:nvSpPr>
        <p:spPr/>
        <p:txBody>
          <a:bodyPr/>
          <a:lstStyle/>
          <a:p>
            <a:fld id="{3DCD0293-6CF4-4F6C-BF05-70B7CC21414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GB" sz="1000" b="1" dirty="0" smtClean="0"/>
              <a:t>Physical abuse</a:t>
            </a:r>
            <a:r>
              <a:rPr lang="en-GB" sz="1000" b="0" dirty="0" smtClean="0"/>
              <a:t>:</a:t>
            </a:r>
            <a:r>
              <a:rPr lang="en-GB" sz="1000" b="0" baseline="0" dirty="0" smtClean="0"/>
              <a:t> a form of abuse which </a:t>
            </a:r>
            <a:r>
              <a:rPr lang="en-GB" sz="1000" dirty="0" smtClean="0"/>
              <a:t>may involve hitting, shaking, throwing, poisoning, burning or scalding, drowning, suffocating or otherwise causing physical harm to a child. Physical harm may also be caused when a parent or carer fabricates symptoms of, or deliberately induces illness in a child.</a:t>
            </a:r>
          </a:p>
          <a:p>
            <a:pPr>
              <a:lnSpc>
                <a:spcPct val="80000"/>
              </a:lnSpc>
            </a:pPr>
            <a:endParaRPr lang="en-GB" sz="1000" dirty="0" smtClean="0"/>
          </a:p>
          <a:p>
            <a:pPr marL="0" marR="0" indent="0" algn="l" defTabSz="914400" rtl="0" eaLnBrk="1" fontAlgn="auto" latinLnBrk="0" hangingPunct="1">
              <a:lnSpc>
                <a:spcPct val="80000"/>
              </a:lnSpc>
              <a:spcBef>
                <a:spcPts val="0"/>
              </a:spcBef>
              <a:spcAft>
                <a:spcPts val="0"/>
              </a:spcAft>
              <a:buClrTx/>
              <a:buSzTx/>
              <a:buFontTx/>
              <a:buNone/>
              <a:tabLst/>
              <a:defRPr/>
            </a:pPr>
            <a:r>
              <a:rPr lang="en-GB" sz="1000" b="1" dirty="0" smtClean="0"/>
              <a:t>Neglect</a:t>
            </a:r>
            <a:r>
              <a:rPr lang="en-GB" sz="1000" dirty="0" smtClean="0"/>
              <a:t> is the persistent failure to meet a child’s basic physical and/or psychological needs, likely to result in the serious impairment of the child’s health or development.  Neglect may occur during pregnancy as a result of maternal substance abuse. Once</a:t>
            </a:r>
            <a:r>
              <a:rPr lang="en-GB" sz="1000" baseline="0" dirty="0" smtClean="0"/>
              <a:t> a child is born, neglect may involve a parent or carer failing to : provide adequate food, clothing and shelter (including exclusion from home or abandonment); protect a child from physical and emotional harm or danger; ensure adequate supervision (including the use of inadequate care-givers); or ensure access to appropriate medical care or treatment.  It may also include neglect of, or unresponsiveness to, a child’s basic emotional needs.</a:t>
            </a:r>
            <a:endParaRPr lang="en-GB" sz="1000" dirty="0" smtClean="0"/>
          </a:p>
          <a:p>
            <a:pPr>
              <a:lnSpc>
                <a:spcPct val="80000"/>
              </a:lnSpc>
            </a:pPr>
            <a:endParaRPr lang="en-GB" sz="1000" b="1" dirty="0" smtClean="0"/>
          </a:p>
          <a:p>
            <a:pPr>
              <a:lnSpc>
                <a:spcPct val="80000"/>
              </a:lnSpc>
            </a:pPr>
            <a:r>
              <a:rPr lang="en-GB" sz="1000" b="1" dirty="0" smtClean="0"/>
              <a:t>Sexual abuse</a:t>
            </a:r>
            <a:r>
              <a:rPr lang="en-GB" sz="1000" dirty="0" smtClean="0"/>
              <a:t> involves forcing or enticing a child or young person to take part in sexual activities, not necessarily involving a high level of violence, whether or not the child is aware of what is happening. The activities may involve physical contact, including assault by penetration (for example, rape or oral sex) or non-penetrative acts such as masturbation, kissing, rubbing and touching outside of clothing. They may also include non-contact activities, such as involving children in looking at, or in the production of, sexual images, watching sexual activities, encouraging children to behave in sexually inappropriate ways, or grooming a child in preparation for abuse (including via the internet). Sexual abuse can take place online, and technology can </a:t>
            </a:r>
            <a:r>
              <a:rPr lang="en-GB" sz="1000" dirty="0" err="1" smtClean="0"/>
              <a:t>ve</a:t>
            </a:r>
            <a:r>
              <a:rPr lang="en-GB" sz="1000" dirty="0" smtClean="0"/>
              <a:t> used to facilitate offline abuse.  Sexual abuse is</a:t>
            </a:r>
            <a:r>
              <a:rPr lang="en-GB" sz="1000" baseline="0" dirty="0" smtClean="0"/>
              <a:t> not solely perpetrated by adult males.  Women can also commit acts of sexual abuse, as an other children.  The sexual abuse of children by other children is a specific safeguarding issue in Education (see part 5 of </a:t>
            </a:r>
            <a:r>
              <a:rPr lang="en-GB" sz="1000" baseline="0" dirty="0" err="1" smtClean="0"/>
              <a:t>KCSiE</a:t>
            </a:r>
            <a:r>
              <a:rPr lang="en-GB" sz="1000" baseline="0" dirty="0" smtClean="0"/>
              <a:t>)</a:t>
            </a:r>
            <a:endParaRPr lang="en-GB" sz="1000" dirty="0" smtClean="0"/>
          </a:p>
          <a:p>
            <a:pPr>
              <a:lnSpc>
                <a:spcPct val="80000"/>
              </a:lnSpc>
            </a:pPr>
            <a:endParaRPr lang="en-GB" sz="1000" b="1" dirty="0" smtClean="0"/>
          </a:p>
          <a:p>
            <a:pPr marL="0" marR="0" indent="0" algn="l" defTabSz="914400" rtl="0" eaLnBrk="1" fontAlgn="auto" latinLnBrk="0" hangingPunct="1">
              <a:lnSpc>
                <a:spcPct val="80000"/>
              </a:lnSpc>
              <a:spcBef>
                <a:spcPts val="0"/>
              </a:spcBef>
              <a:spcAft>
                <a:spcPts val="0"/>
              </a:spcAft>
              <a:buClrTx/>
              <a:buSzTx/>
              <a:buFontTx/>
              <a:buNone/>
              <a:tabLst/>
              <a:defRPr/>
            </a:pPr>
            <a:r>
              <a:rPr lang="en-GB" sz="1000" b="1" dirty="0" smtClean="0"/>
              <a:t>Emotional abuse</a:t>
            </a:r>
            <a:r>
              <a:rPr lang="en-GB" sz="1000" dirty="0" smtClean="0"/>
              <a:t> is the persistent emotional maltreatment of a child such as to cause severe and adverse effects on the child’s emotional development. It may involve conveying to children that they are worthless or unloved, inadequate, or valued only insofar as they meet the needs of another person. It may include not giving the child opportunities to express their views, deliberately silencing them or ‘making fun’ of what they say or how they communicate. It may feature age or developmentally inappropriate expectations being imposed on children. These may include interactions that are beyond the child’s developmental capability, as well as overprotection and limitation of exploration and learning, or preventing the child participating in normal social interaction. It may involve seeing or hearing the ill-treatment of another. It may involve serious bullying (including cyberbullying), causing children frequently to feel frightened or in danger, or the exploitation or corruption of children. Some level of emotional abuse</a:t>
            </a:r>
            <a:r>
              <a:rPr lang="en-GB" sz="1000" baseline="0" dirty="0" smtClean="0"/>
              <a:t> is involved in all types of maltreatment of a child, although it may occur alone.</a:t>
            </a:r>
            <a:endParaRPr lang="en-GB" sz="1000" dirty="0" smtClean="0"/>
          </a:p>
          <a:p>
            <a:pPr>
              <a:lnSpc>
                <a:spcPct val="80000"/>
              </a:lnSpc>
            </a:pPr>
            <a:endParaRPr lang="en-GB" sz="1000" b="1" dirty="0" smtClean="0"/>
          </a:p>
          <a:p>
            <a:pPr>
              <a:lnSpc>
                <a:spcPct val="80000"/>
              </a:lnSpc>
            </a:pPr>
            <a:r>
              <a:rPr lang="en-GB" sz="1000" dirty="0" smtClean="0"/>
              <a:t>DSL to expand upon the possible indicators of each category.</a:t>
            </a:r>
            <a:endParaRPr lang="en-US" sz="1000" dirty="0" smtClean="0"/>
          </a:p>
          <a:p>
            <a:endParaRPr lang="en-US" sz="1000" dirty="0"/>
          </a:p>
        </p:txBody>
      </p:sp>
      <p:sp>
        <p:nvSpPr>
          <p:cNvPr id="4" name="Slide Number Placeholder 3"/>
          <p:cNvSpPr>
            <a:spLocks noGrp="1"/>
          </p:cNvSpPr>
          <p:nvPr>
            <p:ph type="sldNum" sz="quarter" idx="10"/>
          </p:nvPr>
        </p:nvSpPr>
        <p:spPr/>
        <p:txBody>
          <a:bodyPr/>
          <a:lstStyle/>
          <a:p>
            <a:fld id="{3DCD0293-6CF4-4F6C-BF05-70B7CC21414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u="sng" dirty="0" smtClean="0"/>
              <a:t>SAFEGUARDING ROLE OF SCHOOL STAFF</a:t>
            </a:r>
            <a:endParaRPr lang="en-GB" b="1" dirty="0" smtClean="0"/>
          </a:p>
          <a:p>
            <a:r>
              <a:rPr lang="en-GB" b="1" dirty="0" smtClean="0"/>
              <a:t>Recognise			</a:t>
            </a:r>
            <a:r>
              <a:rPr lang="en-GB" b="1" dirty="0" smtClean="0">
                <a:sym typeface="Wingdings" pitchFamily="2" charset="2"/>
              </a:rPr>
              <a:t></a:t>
            </a:r>
            <a:endParaRPr lang="en-GB" dirty="0" smtClean="0"/>
          </a:p>
          <a:p>
            <a:r>
              <a:rPr lang="en-GB" dirty="0" smtClean="0"/>
              <a:t>Staff need to</a:t>
            </a:r>
            <a:r>
              <a:rPr lang="en-GB" b="1" dirty="0" smtClean="0"/>
              <a:t> recognise </a:t>
            </a:r>
            <a:r>
              <a:rPr lang="en-GB" dirty="0" smtClean="0"/>
              <a:t>when they are concerned about a child.  Being able to recognise concerns, means being familiar with the indicators of abuse </a:t>
            </a:r>
          </a:p>
          <a:p>
            <a:endParaRPr lang="en-GB" dirty="0" smtClean="0"/>
          </a:p>
          <a:p>
            <a:r>
              <a:rPr lang="en-GB" b="1" dirty="0" smtClean="0"/>
              <a:t>Respond			</a:t>
            </a:r>
            <a:r>
              <a:rPr lang="en-GB" b="1" dirty="0" smtClean="0">
                <a:sym typeface="Wingdings" pitchFamily="2" charset="2"/>
              </a:rPr>
              <a:t></a:t>
            </a:r>
            <a:endParaRPr lang="en-GB" dirty="0" smtClean="0"/>
          </a:p>
          <a:p>
            <a:r>
              <a:rPr lang="en-GB" dirty="0" smtClean="0"/>
              <a:t>Staff must </a:t>
            </a:r>
            <a:r>
              <a:rPr lang="en-GB" b="1" dirty="0" smtClean="0"/>
              <a:t>respond </a:t>
            </a:r>
            <a:r>
              <a:rPr lang="en-GB" dirty="0" smtClean="0"/>
              <a:t>to a concern about a child by passing the information to their Designated Senior Lead (DSL) or Deputy DSL without delay.  Staff must then make a written record of their concern as soon as possible and pass this to the DSL.</a:t>
            </a:r>
          </a:p>
          <a:p>
            <a:endParaRPr lang="en-GB" b="1" dirty="0" smtClean="0"/>
          </a:p>
          <a:p>
            <a:r>
              <a:rPr lang="en-GB" b="1" dirty="0" smtClean="0"/>
              <a:t>Investigate			</a:t>
            </a:r>
            <a:r>
              <a:rPr lang="en-GB" b="1" dirty="0" smtClean="0">
                <a:sym typeface="Wingdings" pitchFamily="2" charset="2"/>
              </a:rPr>
              <a:t></a:t>
            </a:r>
            <a:endParaRPr lang="en-GB" dirty="0" smtClean="0"/>
          </a:p>
          <a:p>
            <a:r>
              <a:rPr lang="en-GB" dirty="0" smtClean="0"/>
              <a:t>Staff are not responsible for </a:t>
            </a:r>
            <a:r>
              <a:rPr lang="en-GB" b="1" dirty="0" smtClean="0"/>
              <a:t>investigating</a:t>
            </a:r>
            <a:r>
              <a:rPr lang="en-GB" dirty="0" smtClean="0"/>
              <a:t> concerns about a child.  Investigating includes in depth questioning of a child, colleagues, parents, physically examining children, taking photographs of injuries.  Investigating does not mean that staff cannot talk to a child, colleagues or parents, but it is important that this is done in a non-leading way that would not compromise any formal investigation.</a:t>
            </a:r>
            <a:endParaRPr lang="en-GB" b="1" dirty="0" smtClean="0"/>
          </a:p>
          <a:p>
            <a:endParaRPr lang="en-GB" b="1" dirty="0" smtClean="0"/>
          </a:p>
          <a:p>
            <a:r>
              <a:rPr lang="en-GB" b="1" dirty="0" smtClean="0"/>
              <a:t>Attempt to resolve		</a:t>
            </a:r>
            <a:r>
              <a:rPr lang="en-GB" b="1" dirty="0" smtClean="0">
                <a:sym typeface="Wingdings" pitchFamily="2" charset="2"/>
              </a:rPr>
              <a:t></a:t>
            </a:r>
            <a:endParaRPr lang="en-GB" dirty="0" smtClean="0"/>
          </a:p>
          <a:p>
            <a:r>
              <a:rPr lang="en-GB" dirty="0" smtClean="0"/>
              <a:t>Staff should not </a:t>
            </a:r>
            <a:r>
              <a:rPr lang="en-GB" b="1" dirty="0" smtClean="0"/>
              <a:t>attempt to resolve</a:t>
            </a:r>
            <a:r>
              <a:rPr lang="en-GB" dirty="0" smtClean="0"/>
              <a:t> the situation themselves e.g. make and act upon decisions about how they think the matter should be dealt with.  This kind of action fails to take account of any other information that may be held about the child e.g. other concerns of which the DSL is aware.</a:t>
            </a:r>
          </a:p>
          <a:p>
            <a:endParaRPr lang="en-GB" dirty="0" smtClean="0"/>
          </a:p>
          <a:p>
            <a:endParaRPr lang="en-US" dirty="0"/>
          </a:p>
        </p:txBody>
      </p:sp>
      <p:sp>
        <p:nvSpPr>
          <p:cNvPr id="4" name="Slide Number Placeholder 3"/>
          <p:cNvSpPr>
            <a:spLocks noGrp="1"/>
          </p:cNvSpPr>
          <p:nvPr>
            <p:ph type="sldNum" sz="quarter" idx="10"/>
          </p:nvPr>
        </p:nvSpPr>
        <p:spPr/>
        <p:txBody>
          <a:bodyPr/>
          <a:lstStyle/>
          <a:p>
            <a:fld id="{3DCD0293-6CF4-4F6C-BF05-70B7CC21414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Listening openly to children is at the heart of safeguarding and promoting children’s well-being and protection. It covers a whole range of behaviours and situations.</a:t>
            </a:r>
          </a:p>
          <a:p>
            <a:endParaRPr lang="en-GB" dirty="0" smtClean="0"/>
          </a:p>
          <a:p>
            <a:r>
              <a:rPr lang="en-GB" dirty="0" smtClean="0"/>
              <a:t>It starts with an ethos in school which helps children to feel safe and able to talk.  </a:t>
            </a:r>
          </a:p>
          <a:p>
            <a:endParaRPr lang="en-GB" dirty="0" smtClean="0"/>
          </a:p>
          <a:p>
            <a:r>
              <a:rPr lang="en-GB" dirty="0" smtClean="0"/>
              <a:t>Listening isn’t the simple process we might think it is.  Children often drip feed us information and test us out to see if we can hear and if they will be believed</a:t>
            </a:r>
          </a:p>
          <a:p>
            <a:endParaRPr lang="en-GB" dirty="0" smtClean="0"/>
          </a:p>
          <a:p>
            <a:r>
              <a:rPr lang="en-GB" dirty="0" smtClean="0"/>
              <a:t>We all have our own filters but some we should be aware of are those around race, culture, class and myths around disability.</a:t>
            </a:r>
          </a:p>
          <a:p>
            <a:endParaRPr lang="en-GB" dirty="0" smtClean="0"/>
          </a:p>
          <a:p>
            <a:r>
              <a:rPr lang="en-GB" dirty="0" smtClean="0"/>
              <a:t>So we need to be approachable</a:t>
            </a:r>
          </a:p>
          <a:p>
            <a:r>
              <a:rPr lang="en-GB" dirty="0" smtClean="0"/>
              <a:t>Listen carefully, uncritically and at the child’s pace</a:t>
            </a:r>
          </a:p>
          <a:p>
            <a:r>
              <a:rPr lang="en-GB" dirty="0" smtClean="0"/>
              <a:t>Take what is said seriously</a:t>
            </a:r>
          </a:p>
          <a:p>
            <a:r>
              <a:rPr lang="en-GB" dirty="0" smtClean="0"/>
              <a:t>Clarify essential information</a:t>
            </a:r>
          </a:p>
          <a:p>
            <a:r>
              <a:rPr lang="en-GB" dirty="0" smtClean="0"/>
              <a:t>Reassure</a:t>
            </a:r>
          </a:p>
          <a:p>
            <a:r>
              <a:rPr lang="en-GB" dirty="0" smtClean="0"/>
              <a:t>Tell the child what will happen next</a:t>
            </a:r>
          </a:p>
          <a:p>
            <a:r>
              <a:rPr lang="en-GB" dirty="0" smtClean="0"/>
              <a:t>Tell your DSL without delay</a:t>
            </a:r>
          </a:p>
          <a:p>
            <a:endParaRPr lang="en-GB" dirty="0" smtClean="0"/>
          </a:p>
          <a:p>
            <a:r>
              <a:rPr lang="en-GB" dirty="0" smtClean="0"/>
              <a:t>And what we mustn’t do is</a:t>
            </a:r>
          </a:p>
          <a:p>
            <a:r>
              <a:rPr lang="en-GB" dirty="0" smtClean="0"/>
              <a:t>Investigate</a:t>
            </a:r>
          </a:p>
          <a:p>
            <a:r>
              <a:rPr lang="en-GB" dirty="0" smtClean="0"/>
              <a:t>Try to resolve</a:t>
            </a:r>
          </a:p>
          <a:p>
            <a:r>
              <a:rPr lang="en-GB" dirty="0" smtClean="0"/>
              <a:t>Promise confidentiality</a:t>
            </a:r>
          </a:p>
          <a:p>
            <a:r>
              <a:rPr lang="en-GB" dirty="0" smtClean="0"/>
              <a:t>Make assumptions</a:t>
            </a:r>
          </a:p>
          <a:p>
            <a:endParaRPr lang="en-GB" dirty="0" smtClean="0"/>
          </a:p>
          <a:p>
            <a:r>
              <a:rPr lang="en-GB" dirty="0" smtClean="0"/>
              <a:t>Importance of listening to children and taking what they say seriously – not staff’s place to make judgements about the validity or truth of what they are hearing.</a:t>
            </a:r>
          </a:p>
          <a:p>
            <a:endParaRPr lang="en-GB" dirty="0" smtClean="0"/>
          </a:p>
          <a:p>
            <a:endParaRPr lang="en-US" dirty="0"/>
          </a:p>
        </p:txBody>
      </p:sp>
      <p:sp>
        <p:nvSpPr>
          <p:cNvPr id="4" name="Slide Number Placeholder 3"/>
          <p:cNvSpPr>
            <a:spLocks noGrp="1"/>
          </p:cNvSpPr>
          <p:nvPr>
            <p:ph type="sldNum" sz="quarter" idx="10"/>
          </p:nvPr>
        </p:nvSpPr>
        <p:spPr/>
        <p:txBody>
          <a:bodyPr/>
          <a:lstStyle/>
          <a:p>
            <a:fld id="{3DCD0293-6CF4-4F6C-BF05-70B7CC21414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Provide the member of staff with the school’s own arrangements for raising a concern and talk</a:t>
            </a:r>
            <a:r>
              <a:rPr lang="en-GB" baseline="0" dirty="0" smtClean="0"/>
              <a:t> them through this.  Ensure they are aware that concerns should be reported without delay. (to ensure that Social Care have the maximum possible time to see the child before going home after school).</a:t>
            </a:r>
            <a:endParaRPr lang="en-GB" dirty="0" smtClean="0"/>
          </a:p>
          <a:p>
            <a:endParaRPr lang="en-GB" dirty="0" smtClean="0"/>
          </a:p>
          <a:p>
            <a:r>
              <a:rPr lang="en-GB" dirty="0" smtClean="0"/>
              <a:t>Factual account:</a:t>
            </a:r>
          </a:p>
          <a:p>
            <a:pPr>
              <a:buFontTx/>
              <a:buChar char="•"/>
            </a:pPr>
            <a:r>
              <a:rPr lang="en-GB" dirty="0" smtClean="0"/>
              <a:t>nature of the concern </a:t>
            </a:r>
          </a:p>
          <a:p>
            <a:pPr>
              <a:buFontTx/>
              <a:buChar char="•"/>
            </a:pPr>
            <a:r>
              <a:rPr lang="en-GB" dirty="0" smtClean="0"/>
              <a:t>where the information came from</a:t>
            </a:r>
          </a:p>
          <a:p>
            <a:pPr>
              <a:buFontTx/>
              <a:buChar char="•"/>
            </a:pPr>
            <a:r>
              <a:rPr lang="en-GB" dirty="0" smtClean="0"/>
              <a:t>if the child has an injury where is it, what does it look like, does the child appear in pain</a:t>
            </a:r>
          </a:p>
          <a:p>
            <a:pPr>
              <a:buFontTx/>
              <a:buChar char="•"/>
            </a:pPr>
            <a:r>
              <a:rPr lang="en-GB" dirty="0" smtClean="0"/>
              <a:t>child’s account in their own words, method of communication</a:t>
            </a:r>
          </a:p>
          <a:p>
            <a:pPr>
              <a:buFontTx/>
              <a:buChar char="•"/>
            </a:pPr>
            <a:r>
              <a:rPr lang="en-GB" dirty="0" smtClean="0"/>
              <a:t>other’s accounts</a:t>
            </a:r>
          </a:p>
          <a:p>
            <a:pPr>
              <a:buFontTx/>
              <a:buChar char="•"/>
            </a:pPr>
            <a:r>
              <a:rPr lang="en-GB" dirty="0" smtClean="0"/>
              <a:t>witnesses</a:t>
            </a:r>
          </a:p>
          <a:p>
            <a:pPr>
              <a:buFontTx/>
              <a:buChar char="•"/>
            </a:pPr>
            <a:r>
              <a:rPr lang="en-GB" dirty="0" smtClean="0"/>
              <a:t>questions asked of child and/or others</a:t>
            </a:r>
          </a:p>
          <a:p>
            <a:pPr>
              <a:buFontTx/>
              <a:buChar char="•"/>
            </a:pPr>
            <a:r>
              <a:rPr lang="en-GB" dirty="0" smtClean="0"/>
              <a:t>what action was taken by you or others </a:t>
            </a:r>
          </a:p>
          <a:p>
            <a:endParaRPr lang="en-US" dirty="0"/>
          </a:p>
        </p:txBody>
      </p:sp>
      <p:sp>
        <p:nvSpPr>
          <p:cNvPr id="4" name="Slide Number Placeholder 3"/>
          <p:cNvSpPr>
            <a:spLocks noGrp="1"/>
          </p:cNvSpPr>
          <p:nvPr>
            <p:ph type="sldNum" sz="quarter" idx="10"/>
          </p:nvPr>
        </p:nvSpPr>
        <p:spPr/>
        <p:txBody>
          <a:bodyPr/>
          <a:lstStyle/>
          <a:p>
            <a:fld id="{3DCD0293-6CF4-4F6C-BF05-70B7CC21414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GB" sz="1200" dirty="0" smtClean="0">
                <a:solidFill>
                  <a:srgbClr val="333333"/>
                </a:solidFill>
              </a:rPr>
              <a:t>Any child may benefit from early help, but all school and college staff should be particularly alert to the potential need for early help for a </a:t>
            </a:r>
          </a:p>
          <a:p>
            <a:pPr>
              <a:buFontTx/>
              <a:buNone/>
            </a:pPr>
            <a:r>
              <a:rPr lang="en-GB" sz="1200" dirty="0" smtClean="0">
                <a:solidFill>
                  <a:srgbClr val="333333"/>
                </a:solidFill>
              </a:rPr>
              <a:t>child who:</a:t>
            </a:r>
          </a:p>
          <a:p>
            <a:pPr marL="171450" indent="-171450">
              <a:buFont typeface="Arial" panose="020B0604020202020204" pitchFamily="34" charset="0"/>
              <a:buChar char="•"/>
            </a:pPr>
            <a:r>
              <a:rPr lang="en-GB" sz="1200" dirty="0" smtClean="0">
                <a:solidFill>
                  <a:srgbClr val="333333"/>
                </a:solidFill>
              </a:rPr>
              <a:t>is disabled and has specific additional needs;</a:t>
            </a:r>
          </a:p>
          <a:p>
            <a:pPr marL="171450" indent="-171450">
              <a:buFont typeface="Arial" panose="020B0604020202020204" pitchFamily="34" charset="0"/>
              <a:buChar char="•"/>
            </a:pPr>
            <a:r>
              <a:rPr lang="en-GB" sz="1200" dirty="0" smtClean="0">
                <a:solidFill>
                  <a:srgbClr val="333333"/>
                </a:solidFill>
              </a:rPr>
              <a:t>has special educational needs (whether or not they have a statutory education, health and care plan);</a:t>
            </a:r>
          </a:p>
          <a:p>
            <a:pPr marL="171450" indent="-171450">
              <a:buFont typeface="Arial" panose="020B0604020202020204" pitchFamily="34" charset="0"/>
              <a:buChar char="•"/>
            </a:pPr>
            <a:r>
              <a:rPr lang="en-GB" sz="1200" dirty="0" smtClean="0">
                <a:solidFill>
                  <a:srgbClr val="333333"/>
                </a:solidFill>
              </a:rPr>
              <a:t>is a young carer;</a:t>
            </a:r>
          </a:p>
          <a:p>
            <a:pPr marL="171450" indent="-171450">
              <a:buFont typeface="Arial" panose="020B0604020202020204" pitchFamily="34" charset="0"/>
              <a:buChar char="•"/>
            </a:pPr>
            <a:r>
              <a:rPr lang="en-GB" sz="1200" dirty="0" smtClean="0">
                <a:solidFill>
                  <a:srgbClr val="333333"/>
                </a:solidFill>
              </a:rPr>
              <a:t>is showing signs of being drawn in to anti-social or criminal behaviour, including gang involvement and association with organised crime groups;</a:t>
            </a:r>
          </a:p>
          <a:p>
            <a:pPr marL="171450" indent="-171450">
              <a:buFont typeface="Arial" panose="020B0604020202020204" pitchFamily="34" charset="0"/>
              <a:buChar char="•"/>
            </a:pPr>
            <a:r>
              <a:rPr lang="en-GB" sz="1200" dirty="0" smtClean="0">
                <a:solidFill>
                  <a:srgbClr val="333333"/>
                </a:solidFill>
              </a:rPr>
              <a:t>is frequently missing/goes missing from care or from home;</a:t>
            </a:r>
          </a:p>
          <a:p>
            <a:pPr marL="171450" indent="-171450">
              <a:buFont typeface="Arial" panose="020B0604020202020204" pitchFamily="34" charset="0"/>
              <a:buChar char="•"/>
            </a:pPr>
            <a:r>
              <a:rPr lang="en-GB" sz="1200" dirty="0" smtClean="0">
                <a:solidFill>
                  <a:srgbClr val="333333"/>
                </a:solidFill>
              </a:rPr>
              <a:t>is misusing drugs or alcohol themselves;</a:t>
            </a:r>
          </a:p>
          <a:p>
            <a:pPr marL="171450" indent="-171450">
              <a:buFont typeface="Arial" panose="020B0604020202020204" pitchFamily="34" charset="0"/>
              <a:buChar char="•"/>
            </a:pPr>
            <a:r>
              <a:rPr lang="en-GB" sz="1200" dirty="0" smtClean="0">
                <a:solidFill>
                  <a:srgbClr val="333333"/>
                </a:solidFill>
              </a:rPr>
              <a:t>is at risk of modern slavery, trafficking or exploitation</a:t>
            </a:r>
          </a:p>
          <a:p>
            <a:pPr marL="171450" indent="-171450">
              <a:buFont typeface="Arial" panose="020B0604020202020204" pitchFamily="34" charset="0"/>
              <a:buChar char="•"/>
            </a:pPr>
            <a:endParaRPr lang="en-GB" sz="1200" dirty="0" smtClean="0">
              <a:solidFill>
                <a:srgbClr val="333333"/>
              </a:solidFill>
            </a:endParaRPr>
          </a:p>
          <a:p>
            <a:pPr marL="0" indent="0">
              <a:buFont typeface="Arial" panose="020B0604020202020204" pitchFamily="34" charset="0"/>
              <a:buNone/>
            </a:pPr>
            <a:r>
              <a:rPr lang="en-GB" sz="1200" dirty="0" smtClean="0">
                <a:solidFill>
                  <a:srgbClr val="333333"/>
                </a:solidFill>
              </a:rPr>
              <a:t>If early help is appropriate,</a:t>
            </a:r>
            <a:r>
              <a:rPr lang="en-GB" sz="1200" baseline="0" dirty="0" smtClean="0">
                <a:solidFill>
                  <a:srgbClr val="333333"/>
                </a:solidFill>
              </a:rPr>
              <a:t> the DSL or deputy will generally lead on liaising with other agencies and setting up an inter-agency assessment as appropriate.  Staff may be required to support other agencies and professionals in an early help assessment, in some cases acting as the lead professional.  Any such cases should be kept under constant review and consideration given to a referral to children’s social care for assessment for statutory services, if the child’s situation does not appear to be improving or getting worse.</a:t>
            </a:r>
            <a:endParaRPr lang="en-GB" sz="1200" dirty="0" smtClean="0">
              <a:solidFill>
                <a:srgbClr val="333333"/>
              </a:solidFill>
            </a:endParaRPr>
          </a:p>
          <a:p>
            <a:endParaRPr lang="en-US" dirty="0" smtClean="0"/>
          </a:p>
          <a:p>
            <a:r>
              <a:rPr lang="en-US" dirty="0" smtClean="0"/>
              <a:t>Go through the Levels of Intervention with staff.</a:t>
            </a:r>
            <a:endParaRPr lang="en-US" dirty="0"/>
          </a:p>
        </p:txBody>
      </p:sp>
      <p:sp>
        <p:nvSpPr>
          <p:cNvPr id="4" name="Slide Number Placeholder 3"/>
          <p:cNvSpPr>
            <a:spLocks noGrp="1"/>
          </p:cNvSpPr>
          <p:nvPr>
            <p:ph type="sldNum" sz="quarter" idx="10"/>
          </p:nvPr>
        </p:nvSpPr>
        <p:spPr/>
        <p:txBody>
          <a:bodyPr/>
          <a:lstStyle/>
          <a:p>
            <a:fld id="{3DCD0293-6CF4-4F6C-BF05-70B7CC21414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Talk through the CP process including staff’s responsibility to make a referral.</a:t>
            </a:r>
          </a:p>
          <a:p>
            <a:endParaRPr lang="en-GB" dirty="0" smtClean="0"/>
          </a:p>
          <a:p>
            <a:r>
              <a:rPr lang="en-GB" dirty="0" smtClean="0"/>
              <a:t>The DSL or deputy should always</a:t>
            </a:r>
            <a:r>
              <a:rPr lang="en-GB" baseline="0" dirty="0" smtClean="0"/>
              <a:t> be available to discuss safeguarding concerns.  If in exceptional circumstances, the DSL or deputy is not available, this should not delay appropriate action being taken.  Staff should consider speaking to a member of the SLT and/or take advice from local children’s social care.  In these circumstances, any action taken should be shared with the DSL or deputy as soon as this is practically possible.</a:t>
            </a:r>
            <a:endParaRPr lang="en-GB" dirty="0"/>
          </a:p>
        </p:txBody>
      </p:sp>
      <p:sp>
        <p:nvSpPr>
          <p:cNvPr id="4" name="Slide Number Placeholder 3"/>
          <p:cNvSpPr>
            <a:spLocks noGrp="1"/>
          </p:cNvSpPr>
          <p:nvPr>
            <p:ph type="sldNum" sz="quarter" idx="10"/>
          </p:nvPr>
        </p:nvSpPr>
        <p:spPr/>
        <p:txBody>
          <a:bodyPr/>
          <a:lstStyle/>
          <a:p>
            <a:fld id="{3DCD0293-6CF4-4F6C-BF05-70B7CC214142}" type="slidenum">
              <a:rPr lang="en-US" smtClean="0"/>
              <a:pPr/>
              <a:t>9</a:t>
            </a:fld>
            <a:endParaRPr lang="en-US"/>
          </a:p>
        </p:txBody>
      </p:sp>
    </p:spTree>
    <p:extLst>
      <p:ext uri="{BB962C8B-B14F-4D97-AF65-F5344CB8AC3E}">
        <p14:creationId xmlns:p14="http://schemas.microsoft.com/office/powerpoint/2010/main" val="749449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99B9C8-14DD-4565-8147-3B5B484B0CC6}"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5B128-91B3-4AAC-B829-59A5014CF7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99B9C8-14DD-4565-8147-3B5B484B0CC6}"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5B128-91B3-4AAC-B829-59A5014CF7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99B9C8-14DD-4565-8147-3B5B484B0CC6}"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5B128-91B3-4AAC-B829-59A5014CF7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99B9C8-14DD-4565-8147-3B5B484B0CC6}"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5B128-91B3-4AAC-B829-59A5014CF7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99B9C8-14DD-4565-8147-3B5B484B0CC6}"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5B128-91B3-4AAC-B829-59A5014CF7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99B9C8-14DD-4565-8147-3B5B484B0CC6}" type="datetimeFigureOut">
              <a:rPr lang="en-US" smtClean="0"/>
              <a:pPr/>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5B128-91B3-4AAC-B829-59A5014CF7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99B9C8-14DD-4565-8147-3B5B484B0CC6}" type="datetimeFigureOut">
              <a:rPr lang="en-US" smtClean="0"/>
              <a:pPr/>
              <a:t>8/26/2020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15B128-91B3-4AAC-B829-59A5014CF7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99B9C8-14DD-4565-8147-3B5B484B0CC6}" type="datetimeFigureOut">
              <a:rPr lang="en-US" smtClean="0"/>
              <a:pPr/>
              <a:t>8/26/2020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15B128-91B3-4AAC-B829-59A5014CF7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99B9C8-14DD-4565-8147-3B5B484B0CC6}" type="datetimeFigureOut">
              <a:rPr lang="en-US" smtClean="0"/>
              <a:pPr/>
              <a:t>8/26/2020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15B128-91B3-4AAC-B829-59A5014CF7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99B9C8-14DD-4565-8147-3B5B484B0CC6}" type="datetimeFigureOut">
              <a:rPr lang="en-US" smtClean="0"/>
              <a:pPr/>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5B128-91B3-4AAC-B829-59A5014CF7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99B9C8-14DD-4565-8147-3B5B484B0CC6}" type="datetimeFigureOut">
              <a:rPr lang="en-US" smtClean="0"/>
              <a:pPr/>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5B128-91B3-4AAC-B829-59A5014CF7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99B9C8-14DD-4565-8147-3B5B484B0CC6}" type="datetimeFigureOut">
              <a:rPr lang="en-US" smtClean="0"/>
              <a:pPr/>
              <a:t>8/26/2020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15B128-91B3-4AAC-B829-59A5014CF7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scb.org.u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gscb.org.u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2"/>
            <a:ext cx="7772400" cy="2664296"/>
          </a:xfrm>
        </p:spPr>
        <p:txBody>
          <a:bodyPr>
            <a:normAutofit fontScale="90000"/>
          </a:bodyPr>
          <a:lstStyle/>
          <a:p>
            <a:r>
              <a:rPr lang="en-GB" dirty="0" smtClean="0">
                <a:solidFill>
                  <a:srgbClr val="0070C0"/>
                </a:solidFill>
              </a:rPr>
              <a:t>Safeguarding Children </a:t>
            </a:r>
            <a:br>
              <a:rPr lang="en-GB" dirty="0" smtClean="0">
                <a:solidFill>
                  <a:srgbClr val="0070C0"/>
                </a:solidFill>
              </a:rPr>
            </a:br>
            <a:r>
              <a:rPr lang="en-GB" dirty="0" smtClean="0">
                <a:solidFill>
                  <a:srgbClr val="0070C0"/>
                </a:solidFill>
              </a:rPr>
              <a:t>Induction</a:t>
            </a:r>
            <a:br>
              <a:rPr lang="en-GB" dirty="0" smtClean="0">
                <a:solidFill>
                  <a:srgbClr val="0070C0"/>
                </a:solidFill>
              </a:rPr>
            </a:br>
            <a:r>
              <a:rPr lang="en-GB" dirty="0" smtClean="0">
                <a:solidFill>
                  <a:srgbClr val="0070C0"/>
                </a:solidFill>
              </a:rPr>
              <a:t> for Adults </a:t>
            </a:r>
            <a:r>
              <a:rPr lang="en-GB" dirty="0">
                <a:solidFill>
                  <a:srgbClr val="0070C0"/>
                </a:solidFill>
              </a:rPr>
              <a:t>W</a:t>
            </a:r>
            <a:r>
              <a:rPr lang="en-GB" dirty="0" smtClean="0">
                <a:solidFill>
                  <a:srgbClr val="0070C0"/>
                </a:solidFill>
              </a:rPr>
              <a:t>orking or Volunteering</a:t>
            </a:r>
            <a:br>
              <a:rPr lang="en-GB" dirty="0" smtClean="0">
                <a:solidFill>
                  <a:srgbClr val="0070C0"/>
                </a:solidFill>
              </a:rPr>
            </a:br>
            <a:r>
              <a:rPr lang="en-GB" dirty="0" smtClean="0">
                <a:solidFill>
                  <a:srgbClr val="0070C0"/>
                </a:solidFill>
              </a:rPr>
              <a:t>in Schools</a:t>
            </a:r>
            <a:endParaRPr lang="en-US" dirty="0">
              <a:solidFill>
                <a:srgbClr val="0070C0"/>
              </a:solidFill>
            </a:endParaRPr>
          </a:p>
        </p:txBody>
      </p:sp>
      <p:sp>
        <p:nvSpPr>
          <p:cNvPr id="3" name="Subtitle 2"/>
          <p:cNvSpPr>
            <a:spLocks noGrp="1"/>
          </p:cNvSpPr>
          <p:nvPr>
            <p:ph type="subTitle" idx="1"/>
          </p:nvPr>
        </p:nvSpPr>
        <p:spPr>
          <a:xfrm>
            <a:off x="1371600" y="4509120"/>
            <a:ext cx="6872808" cy="1129680"/>
          </a:xfrm>
        </p:spPr>
        <p:txBody>
          <a:bodyPr>
            <a:normAutofit fontScale="92500"/>
          </a:bodyPr>
          <a:lstStyle/>
          <a:p>
            <a:r>
              <a:rPr lang="en-GB" dirty="0" smtClean="0"/>
              <a:t>Produced by Gloucestershire Safeguarding Education Partnership – Sept 2020</a:t>
            </a:r>
            <a:endParaRPr lang="en-US"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23928" y="260350"/>
            <a:ext cx="11874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84784"/>
            <a:ext cx="8229600" cy="854968"/>
          </a:xfrm>
        </p:spPr>
        <p:txBody>
          <a:bodyPr/>
          <a:lstStyle/>
          <a:p>
            <a:r>
              <a:rPr lang="en-GB" dirty="0" smtClean="0">
                <a:solidFill>
                  <a:srgbClr val="0070C0"/>
                </a:solidFill>
              </a:rPr>
              <a:t>Safe Working Practice</a:t>
            </a:r>
            <a:endParaRPr lang="en-US" dirty="0">
              <a:solidFill>
                <a:srgbClr val="0070C0"/>
              </a:solidFill>
            </a:endParaRPr>
          </a:p>
        </p:txBody>
      </p:sp>
      <p:sp>
        <p:nvSpPr>
          <p:cNvPr id="5" name="Rectangle 3"/>
          <p:cNvSpPr>
            <a:spLocks noGrp="1" noChangeArrowheads="1"/>
          </p:cNvSpPr>
          <p:nvPr>
            <p:ph idx="1"/>
          </p:nvPr>
        </p:nvSpPr>
        <p:spPr>
          <a:xfrm>
            <a:off x="457200" y="2420938"/>
            <a:ext cx="8229600" cy="4103687"/>
          </a:xfrm>
        </p:spPr>
        <p:txBody>
          <a:bodyPr/>
          <a:lstStyle/>
          <a:p>
            <a:pPr>
              <a:buFontTx/>
              <a:buNone/>
            </a:pPr>
            <a:endParaRPr lang="en-GB" sz="2200" dirty="0">
              <a:solidFill>
                <a:srgbClr val="333333"/>
              </a:solidFill>
            </a:endParaRPr>
          </a:p>
          <a:p>
            <a:endParaRPr lang="en-GB" sz="2400" dirty="0">
              <a:solidFill>
                <a:srgbClr val="000000"/>
              </a:solidFill>
            </a:endParaRPr>
          </a:p>
        </p:txBody>
      </p:sp>
      <p:sp>
        <p:nvSpPr>
          <p:cNvPr id="8" name="Rectangle 3"/>
          <p:cNvSpPr txBox="1">
            <a:spLocks noChangeArrowheads="1"/>
          </p:cNvSpPr>
          <p:nvPr/>
        </p:nvSpPr>
        <p:spPr>
          <a:xfrm>
            <a:off x="323528" y="2276872"/>
            <a:ext cx="8534400" cy="421615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2600" b="0" i="0" u="none" strike="noStrike" kern="1200" cap="none" spc="0" normalizeH="0" baseline="0" noProof="0" dirty="0" smtClean="0">
              <a:ln>
                <a:noFill/>
              </a:ln>
              <a:solidFill>
                <a:srgbClr val="333333"/>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323528" y="2276872"/>
            <a:ext cx="8640960" cy="4144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GB" sz="3000" b="0" i="0" u="none" strike="noStrike" kern="1200" cap="none" spc="0" normalizeH="0" baseline="0" noProof="0" dirty="0" smtClean="0">
                <a:ln>
                  <a:noFill/>
                </a:ln>
                <a:solidFill>
                  <a:srgbClr val="333333"/>
                </a:solidFill>
                <a:effectLst/>
                <a:uLnTx/>
                <a:uFillTx/>
                <a:latin typeface="+mn-lt"/>
                <a:ea typeface="+mn-ea"/>
                <a:cs typeface="+mn-cs"/>
              </a:rPr>
              <a:t>All staff should clearly understand the need to </a:t>
            </a: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GB" sz="3000" b="0" i="0" u="none" strike="noStrike" kern="1200" cap="none" spc="0" normalizeH="0" baseline="0" noProof="0" dirty="0" smtClean="0">
                <a:ln>
                  <a:noFill/>
                </a:ln>
                <a:solidFill>
                  <a:srgbClr val="333333"/>
                </a:solidFill>
                <a:effectLst/>
                <a:uLnTx/>
                <a:uFillTx/>
                <a:latin typeface="+mn-lt"/>
                <a:ea typeface="+mn-ea"/>
                <a:cs typeface="+mn-cs"/>
              </a:rPr>
              <a:t>maintain appropriate professional boundaries </a:t>
            </a: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GB" sz="3000" b="0" i="0" u="none" strike="noStrike" kern="1200" cap="none" spc="0" normalizeH="0" baseline="0" noProof="0" dirty="0" smtClean="0">
                <a:ln>
                  <a:noFill/>
                </a:ln>
                <a:solidFill>
                  <a:srgbClr val="333333"/>
                </a:solidFill>
                <a:effectLst/>
                <a:uLnTx/>
                <a:uFillTx/>
                <a:latin typeface="+mn-lt"/>
                <a:ea typeface="+mn-ea"/>
                <a:cs typeface="+mn-cs"/>
              </a:rPr>
              <a:t>in their dealings with young people.</a:t>
            </a:r>
          </a:p>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3000" b="0" i="0" u="none" strike="noStrike" kern="1200" cap="none" spc="0" normalizeH="0" baseline="0" noProof="0" dirty="0" smtClean="0">
              <a:ln>
                <a:noFill/>
              </a:ln>
              <a:solidFill>
                <a:srgbClr val="333333"/>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GB" sz="3000" b="0" i="0" u="none" strike="noStrike" kern="1200" cap="none" spc="0" normalizeH="0" baseline="0" noProof="0" dirty="0" smtClean="0">
                <a:ln>
                  <a:noFill/>
                </a:ln>
                <a:solidFill>
                  <a:srgbClr val="333333"/>
                </a:solidFill>
                <a:effectLst/>
                <a:uLnTx/>
                <a:uFillTx/>
                <a:latin typeface="+mn-lt"/>
                <a:ea typeface="+mn-ea"/>
                <a:cs typeface="+mn-cs"/>
              </a:rPr>
              <a:t>An ongoing culture of vigilance should be maintained </a:t>
            </a: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GB" sz="3000" b="0" i="0" u="none" strike="noStrike" kern="1200" cap="none" spc="0" normalizeH="0" baseline="0" noProof="0" dirty="0" smtClean="0">
                <a:ln>
                  <a:noFill/>
                </a:ln>
                <a:solidFill>
                  <a:srgbClr val="333333"/>
                </a:solidFill>
                <a:effectLst/>
                <a:uLnTx/>
                <a:uFillTx/>
                <a:latin typeface="+mn-lt"/>
                <a:ea typeface="+mn-ea"/>
                <a:cs typeface="+mn-cs"/>
              </a:rPr>
              <a:t>within schools so that poor or unsafe practice is </a:t>
            </a: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GB" sz="3000" b="0" i="0" u="none" strike="noStrike" kern="1200" cap="none" spc="0" normalizeH="0" baseline="0" noProof="0" dirty="0" smtClean="0">
                <a:ln>
                  <a:noFill/>
                </a:ln>
                <a:solidFill>
                  <a:srgbClr val="333333"/>
                </a:solidFill>
                <a:effectLst/>
                <a:uLnTx/>
                <a:uFillTx/>
                <a:latin typeface="+mn-lt"/>
                <a:ea typeface="+mn-ea"/>
                <a:cs typeface="+mn-cs"/>
              </a:rPr>
              <a:t>identified at the earliest opportunity.</a:t>
            </a:r>
          </a:p>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3200" b="0" i="0" u="none" strike="noStrike" kern="1200" cap="none" spc="0" normalizeH="0" baseline="0" noProof="0" dirty="0" smtClean="0">
              <a:ln>
                <a:noFill/>
              </a:ln>
              <a:solidFill>
                <a:srgbClr val="333333"/>
              </a:solidFill>
              <a:effectLst/>
              <a:uLnTx/>
              <a:uFillTx/>
              <a:latin typeface="+mn-lt"/>
              <a:ea typeface="+mn-ea"/>
              <a:cs typeface="+mn-cs"/>
            </a:endParaRPr>
          </a:p>
        </p:txBody>
      </p:sp>
      <p:pic>
        <p:nvPicPr>
          <p:cNvPr id="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260350"/>
            <a:ext cx="11874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84784"/>
            <a:ext cx="8229600" cy="854968"/>
          </a:xfrm>
        </p:spPr>
        <p:txBody>
          <a:bodyPr/>
          <a:lstStyle/>
          <a:p>
            <a:r>
              <a:rPr lang="en-GB" dirty="0" smtClean="0">
                <a:solidFill>
                  <a:srgbClr val="0070C0"/>
                </a:solidFill>
              </a:rPr>
              <a:t>Safe Working Practice</a:t>
            </a:r>
            <a:endParaRPr lang="en-US" dirty="0">
              <a:solidFill>
                <a:srgbClr val="0070C0"/>
              </a:solidFill>
            </a:endParaRPr>
          </a:p>
        </p:txBody>
      </p:sp>
      <p:sp>
        <p:nvSpPr>
          <p:cNvPr id="5" name="Rectangle 3"/>
          <p:cNvSpPr>
            <a:spLocks noGrp="1" noChangeArrowheads="1"/>
          </p:cNvSpPr>
          <p:nvPr>
            <p:ph idx="1"/>
          </p:nvPr>
        </p:nvSpPr>
        <p:spPr>
          <a:xfrm>
            <a:off x="457200" y="2420938"/>
            <a:ext cx="8229600" cy="4103687"/>
          </a:xfrm>
        </p:spPr>
        <p:txBody>
          <a:bodyPr/>
          <a:lstStyle/>
          <a:p>
            <a:pPr>
              <a:buFontTx/>
              <a:buNone/>
            </a:pPr>
            <a:endParaRPr lang="en-GB" sz="2200" dirty="0">
              <a:solidFill>
                <a:srgbClr val="333333"/>
              </a:solidFill>
            </a:endParaRPr>
          </a:p>
          <a:p>
            <a:endParaRPr lang="en-GB" sz="2400" dirty="0">
              <a:solidFill>
                <a:srgbClr val="000000"/>
              </a:solidFill>
            </a:endParaRPr>
          </a:p>
        </p:txBody>
      </p:sp>
      <p:sp>
        <p:nvSpPr>
          <p:cNvPr id="8" name="Rectangle 3"/>
          <p:cNvSpPr txBox="1">
            <a:spLocks noChangeArrowheads="1"/>
          </p:cNvSpPr>
          <p:nvPr/>
        </p:nvSpPr>
        <p:spPr>
          <a:xfrm>
            <a:off x="323528" y="2276872"/>
            <a:ext cx="8534400" cy="421615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2600" b="0" i="0" u="none" strike="noStrike" kern="1200" cap="none" spc="0" normalizeH="0" baseline="0" noProof="0" dirty="0" smtClean="0">
              <a:ln>
                <a:noFill/>
              </a:ln>
              <a:solidFill>
                <a:srgbClr val="333333"/>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323528" y="2276872"/>
            <a:ext cx="8640960" cy="4144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3200" b="0" i="0" u="none" strike="noStrike" kern="1200" cap="none" spc="0" normalizeH="0" baseline="0" noProof="0" dirty="0" smtClean="0">
              <a:ln>
                <a:noFill/>
              </a:ln>
              <a:solidFill>
                <a:srgbClr val="333333"/>
              </a:solidFill>
              <a:effectLst/>
              <a:uLnTx/>
              <a:uFillTx/>
              <a:latin typeface="+mn-lt"/>
              <a:ea typeface="+mn-ea"/>
              <a:cs typeface="+mn-cs"/>
            </a:endParaRPr>
          </a:p>
        </p:txBody>
      </p:sp>
      <p:sp>
        <p:nvSpPr>
          <p:cNvPr id="7" name="Rectangle 3"/>
          <p:cNvSpPr txBox="1">
            <a:spLocks noChangeArrowheads="1"/>
          </p:cNvSpPr>
          <p:nvPr/>
        </p:nvSpPr>
        <p:spPr>
          <a:xfrm>
            <a:off x="467544" y="2420888"/>
            <a:ext cx="8093075" cy="38354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GB" sz="3200" b="0" i="0" u="none" strike="noStrike" kern="1200" cap="none" spc="0" normalizeH="0" baseline="0" noProof="0" dirty="0" smtClean="0">
                <a:ln>
                  <a:noFill/>
                </a:ln>
                <a:solidFill>
                  <a:srgbClr val="333333"/>
                </a:solidFill>
                <a:effectLst/>
                <a:uLnTx/>
                <a:uFillTx/>
                <a:latin typeface="+mn-lt"/>
                <a:ea typeface="+mn-ea"/>
                <a:cs typeface="+mn-cs"/>
              </a:rPr>
              <a:t>Key documentation in schools:</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GB" sz="3200" b="0" i="0" u="none" strike="noStrike" kern="1200" cap="none" spc="0" normalizeH="0" baseline="0" noProof="0" dirty="0" smtClean="0">
              <a:ln>
                <a:noFill/>
              </a:ln>
              <a:solidFill>
                <a:srgbClr val="333333"/>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rgbClr val="333333"/>
                </a:solidFill>
                <a:effectLst/>
                <a:uLnTx/>
                <a:uFillTx/>
                <a:latin typeface="+mn-lt"/>
                <a:ea typeface="+mn-ea"/>
                <a:cs typeface="+mn-cs"/>
              </a:rPr>
              <a:t>Safeguarding policies (child protection, safer recruitment, anti bullying, whistle blowing, e-safety and physical intervention, behaviour policy,)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rgbClr val="333333"/>
                </a:solidFill>
                <a:effectLst/>
                <a:uLnTx/>
                <a:uFillTx/>
                <a:latin typeface="+mn-lt"/>
                <a:ea typeface="+mn-ea"/>
                <a:cs typeface="+mn-cs"/>
              </a:rPr>
              <a:t>The staff behaviour</a:t>
            </a:r>
            <a:r>
              <a:rPr kumimoji="0" lang="en-GB" sz="3200" b="0" i="0" u="none" strike="noStrike" kern="1200" cap="none" spc="0" normalizeH="0" noProof="0" dirty="0" smtClean="0">
                <a:ln>
                  <a:noFill/>
                </a:ln>
                <a:solidFill>
                  <a:srgbClr val="333333"/>
                </a:solidFill>
                <a:effectLst/>
                <a:uLnTx/>
                <a:uFillTx/>
                <a:latin typeface="+mn-lt"/>
                <a:ea typeface="+mn-ea"/>
                <a:cs typeface="+mn-cs"/>
              </a:rPr>
              <a:t> policy (sometimes called the </a:t>
            </a:r>
            <a:r>
              <a:rPr kumimoji="0" lang="en-GB" sz="3200" b="0" i="0" u="none" strike="noStrike" kern="1200" cap="none" spc="0" normalizeH="0" baseline="0" noProof="0" dirty="0" smtClean="0">
                <a:ln>
                  <a:noFill/>
                </a:ln>
                <a:solidFill>
                  <a:srgbClr val="333333"/>
                </a:solidFill>
                <a:effectLst/>
                <a:uLnTx/>
                <a:uFillTx/>
                <a:latin typeface="+mn-lt"/>
                <a:ea typeface="+mn-ea"/>
                <a:cs typeface="+mn-cs"/>
              </a:rPr>
              <a:t>Code of conduct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rgbClr val="333333"/>
                </a:solidFill>
                <a:effectLst/>
                <a:uLnTx/>
                <a:uFillTx/>
                <a:latin typeface="+mn-lt"/>
                <a:ea typeface="+mn-ea"/>
                <a:cs typeface="+mn-cs"/>
              </a:rPr>
              <a:t>Staff handbook</a:t>
            </a:r>
          </a:p>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3200" b="0" i="0" u="none" strike="noStrike" kern="1200" cap="none" spc="0" normalizeH="0" baseline="0" noProof="0" dirty="0" smtClean="0">
              <a:ln>
                <a:noFill/>
              </a:ln>
              <a:solidFill>
                <a:srgbClr val="333333"/>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GB" sz="3200" b="0" i="0" u="none" strike="noStrike" kern="1200" cap="none" spc="0" normalizeH="0" baseline="0" noProof="0" dirty="0" smtClean="0">
                <a:ln>
                  <a:noFill/>
                </a:ln>
                <a:solidFill>
                  <a:srgbClr val="333333"/>
                </a:solidFill>
                <a:effectLst/>
                <a:uLnTx/>
                <a:uFillTx/>
                <a:latin typeface="+mn-lt"/>
                <a:ea typeface="+mn-ea"/>
                <a:cs typeface="+mn-cs"/>
              </a:rPr>
              <a:t>Seek guidance from the senior leadership team.</a:t>
            </a:r>
          </a:p>
          <a:p>
            <a:pPr marL="342900" marR="0" lvl="0" indent="-342900" algn="l" defTabSz="914400" rtl="0" eaLnBrk="1" fontAlgn="auto" latinLnBrk="0" hangingPunct="1">
              <a:lnSpc>
                <a:spcPct val="75000"/>
              </a:lnSpc>
              <a:spcBef>
                <a:spcPct val="20000"/>
              </a:spcBef>
              <a:spcAft>
                <a:spcPts val="0"/>
              </a:spcAft>
              <a:buClrTx/>
              <a:buSzTx/>
              <a:buFontTx/>
              <a:buNone/>
              <a:tabLst/>
              <a:defRPr/>
            </a:pPr>
            <a:endParaRPr kumimoji="0" lang="en-GB" sz="1600" b="0" i="0" u="none" strike="noStrike" kern="1200" cap="none" spc="0" normalizeH="0" baseline="0" noProof="0" dirty="0" smtClean="0">
              <a:ln>
                <a:noFill/>
              </a:ln>
              <a:solidFill>
                <a:srgbClr val="333333"/>
              </a:solidFill>
              <a:effectLst/>
              <a:uLnTx/>
              <a:uFillTx/>
              <a:latin typeface="+mn-lt"/>
              <a:ea typeface="+mn-ea"/>
              <a:cs typeface="+mn-cs"/>
            </a:endParaRPr>
          </a:p>
        </p:txBody>
      </p:sp>
      <p:pic>
        <p:nvPicPr>
          <p:cNvPr id="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260350"/>
            <a:ext cx="11874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84784"/>
            <a:ext cx="8229600" cy="854968"/>
          </a:xfrm>
        </p:spPr>
        <p:txBody>
          <a:bodyPr/>
          <a:lstStyle/>
          <a:p>
            <a:r>
              <a:rPr lang="en-GB" dirty="0" smtClean="0">
                <a:solidFill>
                  <a:srgbClr val="0070C0"/>
                </a:solidFill>
              </a:rPr>
              <a:t>Areas of Staff Vulnerability</a:t>
            </a:r>
            <a:endParaRPr lang="en-US" dirty="0">
              <a:solidFill>
                <a:srgbClr val="0070C0"/>
              </a:solidFill>
            </a:endParaRPr>
          </a:p>
        </p:txBody>
      </p:sp>
      <p:sp>
        <p:nvSpPr>
          <p:cNvPr id="5" name="Rectangle 3"/>
          <p:cNvSpPr>
            <a:spLocks noGrp="1" noChangeArrowheads="1"/>
          </p:cNvSpPr>
          <p:nvPr>
            <p:ph idx="1"/>
          </p:nvPr>
        </p:nvSpPr>
        <p:spPr>
          <a:xfrm>
            <a:off x="457200" y="2420938"/>
            <a:ext cx="8229600" cy="4103687"/>
          </a:xfrm>
        </p:spPr>
        <p:txBody>
          <a:bodyPr/>
          <a:lstStyle/>
          <a:p>
            <a:pPr>
              <a:buFontTx/>
              <a:buNone/>
            </a:pPr>
            <a:endParaRPr lang="en-GB" sz="2200" dirty="0">
              <a:solidFill>
                <a:srgbClr val="333333"/>
              </a:solidFill>
            </a:endParaRPr>
          </a:p>
          <a:p>
            <a:endParaRPr lang="en-GB" sz="2400" dirty="0">
              <a:solidFill>
                <a:srgbClr val="000000"/>
              </a:solidFill>
            </a:endParaRPr>
          </a:p>
        </p:txBody>
      </p:sp>
      <p:sp>
        <p:nvSpPr>
          <p:cNvPr id="8" name="Rectangle 3"/>
          <p:cNvSpPr txBox="1">
            <a:spLocks noChangeArrowheads="1"/>
          </p:cNvSpPr>
          <p:nvPr/>
        </p:nvSpPr>
        <p:spPr>
          <a:xfrm>
            <a:off x="323528" y="2276872"/>
            <a:ext cx="8534400" cy="421615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2600" b="0" i="0" u="none" strike="noStrike" kern="1200" cap="none" spc="0" normalizeH="0" baseline="0" noProof="0" dirty="0" smtClean="0">
              <a:ln>
                <a:noFill/>
              </a:ln>
              <a:solidFill>
                <a:srgbClr val="333333"/>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323528" y="2276872"/>
            <a:ext cx="8640960" cy="4144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3200" b="0" i="0" u="none" strike="noStrike" kern="1200" cap="none" spc="0" normalizeH="0" baseline="0" noProof="0" dirty="0" smtClean="0">
              <a:ln>
                <a:noFill/>
              </a:ln>
              <a:solidFill>
                <a:srgbClr val="333333"/>
              </a:solidFill>
              <a:effectLst/>
              <a:uLnTx/>
              <a:uFillTx/>
              <a:latin typeface="+mn-lt"/>
              <a:ea typeface="+mn-ea"/>
              <a:cs typeface="+mn-cs"/>
            </a:endParaRPr>
          </a:p>
        </p:txBody>
      </p:sp>
      <p:sp>
        <p:nvSpPr>
          <p:cNvPr id="7" name="Rectangle 3"/>
          <p:cNvSpPr txBox="1">
            <a:spLocks noChangeArrowheads="1"/>
          </p:cNvSpPr>
          <p:nvPr/>
        </p:nvSpPr>
        <p:spPr>
          <a:xfrm>
            <a:off x="467544" y="2420888"/>
            <a:ext cx="8093075" cy="3835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75000"/>
              </a:lnSpc>
              <a:spcBef>
                <a:spcPct val="20000"/>
              </a:spcBef>
              <a:spcAft>
                <a:spcPts val="0"/>
              </a:spcAft>
              <a:buClrTx/>
              <a:buSzTx/>
              <a:buFontTx/>
              <a:buNone/>
              <a:tabLst/>
              <a:defRPr/>
            </a:pPr>
            <a:endParaRPr kumimoji="0" lang="en-GB" sz="1600" b="0" i="0" u="none" strike="noStrike" kern="1200" cap="none" spc="0" normalizeH="0" baseline="0" noProof="0" dirty="0" smtClean="0">
              <a:ln>
                <a:noFill/>
              </a:ln>
              <a:solidFill>
                <a:srgbClr val="333333"/>
              </a:solidFill>
              <a:effectLst/>
              <a:uLnTx/>
              <a:uFillTx/>
              <a:latin typeface="+mn-lt"/>
              <a:ea typeface="+mn-ea"/>
              <a:cs typeface="+mn-cs"/>
            </a:endParaRPr>
          </a:p>
        </p:txBody>
      </p:sp>
      <p:sp>
        <p:nvSpPr>
          <p:cNvPr id="9" name="Rectangle 3"/>
          <p:cNvSpPr txBox="1">
            <a:spLocks noChangeArrowheads="1"/>
          </p:cNvSpPr>
          <p:nvPr/>
        </p:nvSpPr>
        <p:spPr>
          <a:xfrm>
            <a:off x="251520" y="2354263"/>
            <a:ext cx="8534400" cy="450373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rgbClr val="333333"/>
                </a:solidFill>
                <a:effectLst/>
                <a:uLnTx/>
                <a:uFillTx/>
                <a:latin typeface="+mn-lt"/>
                <a:ea typeface="+mn-ea"/>
                <a:cs typeface="+mn-cs"/>
              </a:rPr>
              <a:t>Physical contact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rgbClr val="333333"/>
                </a:solidFill>
                <a:effectLst/>
                <a:uLnTx/>
                <a:uFillTx/>
                <a:latin typeface="+mn-lt"/>
                <a:ea typeface="+mn-ea"/>
                <a:cs typeface="+mn-cs"/>
              </a:rPr>
              <a:t>Control and physical intervention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rgbClr val="333333"/>
                </a:solidFill>
                <a:effectLst/>
                <a:uLnTx/>
                <a:uFillTx/>
                <a:latin typeface="+mn-lt"/>
                <a:ea typeface="+mn-ea"/>
                <a:cs typeface="+mn-cs"/>
              </a:rPr>
              <a:t>Communication with a child, including e-safety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rgbClr val="333333"/>
                </a:solidFill>
                <a:effectLst/>
                <a:uLnTx/>
                <a:uFillTx/>
                <a:latin typeface="+mn-lt"/>
                <a:ea typeface="+mn-ea"/>
                <a:cs typeface="+mn-cs"/>
              </a:rPr>
              <a:t>Intimate/personal care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rgbClr val="333333"/>
                </a:solidFill>
                <a:effectLst/>
                <a:uLnTx/>
                <a:uFillTx/>
                <a:latin typeface="+mn-lt"/>
                <a:ea typeface="+mn-ea"/>
                <a:cs typeface="+mn-cs"/>
              </a:rPr>
              <a:t>One to one situations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rgbClr val="333333"/>
                </a:solidFill>
                <a:effectLst/>
                <a:uLnTx/>
                <a:uFillTx/>
                <a:latin typeface="+mn-lt"/>
                <a:ea typeface="+mn-ea"/>
                <a:cs typeface="+mn-cs"/>
              </a:rPr>
              <a:t>Relationships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rgbClr val="333333"/>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rgbClr val="00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260350"/>
            <a:ext cx="11874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84784"/>
            <a:ext cx="8229600" cy="792088"/>
          </a:xfrm>
        </p:spPr>
        <p:txBody>
          <a:bodyPr>
            <a:normAutofit/>
          </a:bodyPr>
          <a:lstStyle/>
          <a:p>
            <a:r>
              <a:rPr lang="en-GB" dirty="0" smtClean="0">
                <a:solidFill>
                  <a:srgbClr val="0070C0"/>
                </a:solidFill>
              </a:rPr>
              <a:t>Allegations Management</a:t>
            </a:r>
            <a:endParaRPr lang="en-US" dirty="0">
              <a:solidFill>
                <a:srgbClr val="0070C0"/>
              </a:solidFill>
            </a:endParaRPr>
          </a:p>
        </p:txBody>
      </p:sp>
      <p:sp>
        <p:nvSpPr>
          <p:cNvPr id="5" name="Rectangle 3"/>
          <p:cNvSpPr>
            <a:spLocks noGrp="1" noChangeArrowheads="1"/>
          </p:cNvSpPr>
          <p:nvPr>
            <p:ph idx="1"/>
          </p:nvPr>
        </p:nvSpPr>
        <p:spPr>
          <a:xfrm>
            <a:off x="457200" y="2276872"/>
            <a:ext cx="8229600" cy="4247753"/>
          </a:xfrm>
        </p:spPr>
        <p:txBody>
          <a:bodyPr>
            <a:normAutofit fontScale="77500" lnSpcReduction="20000"/>
          </a:bodyPr>
          <a:lstStyle/>
          <a:p>
            <a:pPr marL="990600" lvl="1" indent="-533400">
              <a:lnSpc>
                <a:spcPct val="80000"/>
              </a:lnSpc>
              <a:buNone/>
              <a:defRPr/>
            </a:pPr>
            <a:r>
              <a:rPr lang="en-GB" sz="3000" dirty="0" smtClean="0"/>
              <a:t>This should be used in respect of all cases in which it is</a:t>
            </a:r>
          </a:p>
          <a:p>
            <a:pPr marL="990600" lvl="1" indent="-533400">
              <a:lnSpc>
                <a:spcPct val="80000"/>
              </a:lnSpc>
              <a:buNone/>
              <a:defRPr/>
            </a:pPr>
            <a:r>
              <a:rPr lang="en-GB" sz="3000" dirty="0" smtClean="0"/>
              <a:t>alleged that a person working or volunteering with</a:t>
            </a:r>
          </a:p>
          <a:p>
            <a:pPr marL="990600" lvl="1" indent="-533400">
              <a:lnSpc>
                <a:spcPct val="80000"/>
              </a:lnSpc>
              <a:buNone/>
              <a:defRPr/>
            </a:pPr>
            <a:r>
              <a:rPr lang="en-GB" sz="3000" dirty="0" smtClean="0"/>
              <a:t>Children has:-</a:t>
            </a:r>
            <a:endParaRPr lang="en-GB" sz="3000" dirty="0"/>
          </a:p>
          <a:p>
            <a:r>
              <a:rPr lang="en-GB" sz="2600" baseline="0" dirty="0" smtClean="0"/>
              <a:t>Behaved in a way that has harmed a child, or may have harmed a child;</a:t>
            </a:r>
          </a:p>
          <a:p>
            <a:r>
              <a:rPr lang="en-GB" sz="2600" baseline="0" dirty="0" smtClean="0"/>
              <a:t>Possibly committed a criminal offence against or related to a child; or</a:t>
            </a:r>
          </a:p>
          <a:p>
            <a:r>
              <a:rPr lang="en-GB" sz="2600" dirty="0" smtClean="0"/>
              <a:t>B</a:t>
            </a:r>
            <a:r>
              <a:rPr lang="en-GB" sz="2600" baseline="0" dirty="0" smtClean="0"/>
              <a:t>ehaved towards a child or children in a way that indicates </a:t>
            </a:r>
            <a:r>
              <a:rPr lang="en-GB" sz="2600" dirty="0" smtClean="0"/>
              <a:t>he or she may pose a risk </a:t>
            </a:r>
            <a:r>
              <a:rPr lang="en-GB" sz="2600" baseline="0" dirty="0" smtClean="0"/>
              <a:t>of harm</a:t>
            </a:r>
            <a:r>
              <a:rPr lang="en-GB" sz="2600" dirty="0" smtClean="0"/>
              <a:t> to children. </a:t>
            </a:r>
          </a:p>
          <a:p>
            <a:r>
              <a:rPr lang="en-GB" sz="2400" b="1" dirty="0">
                <a:solidFill>
                  <a:srgbClr val="FF0000"/>
                </a:solidFill>
              </a:rPr>
              <a:t>behaved or may have behaved in a way that indicates they may not be suitable to work with children</a:t>
            </a:r>
            <a:endParaRPr lang="en-GB" sz="2600" dirty="0" smtClean="0"/>
          </a:p>
          <a:p>
            <a:endParaRPr lang="en-GB" sz="2600" dirty="0" smtClean="0"/>
          </a:p>
          <a:p>
            <a:pPr marL="990600" lvl="1" indent="-533400">
              <a:lnSpc>
                <a:spcPct val="80000"/>
              </a:lnSpc>
              <a:defRPr/>
            </a:pPr>
            <a:r>
              <a:rPr lang="en-GB" sz="2600" dirty="0" smtClean="0"/>
              <a:t>Seek </a:t>
            </a:r>
            <a:r>
              <a:rPr lang="en-GB" sz="2600" dirty="0"/>
              <a:t>Early Advice – don’t investigate alone.</a:t>
            </a:r>
          </a:p>
          <a:p>
            <a:pPr marL="990600" lvl="1" indent="-533400">
              <a:lnSpc>
                <a:spcPct val="80000"/>
              </a:lnSpc>
              <a:defRPr/>
            </a:pPr>
            <a:r>
              <a:rPr lang="en-GB" sz="2600" dirty="0"/>
              <a:t>Involve Governors if against HT</a:t>
            </a:r>
          </a:p>
          <a:p>
            <a:pPr marL="990600" lvl="1" indent="-533400">
              <a:lnSpc>
                <a:spcPct val="80000"/>
              </a:lnSpc>
              <a:defRPr/>
            </a:pPr>
            <a:r>
              <a:rPr lang="en-GB" sz="2600" dirty="0"/>
              <a:t>Working Together 2010 Appendix 5.</a:t>
            </a:r>
          </a:p>
          <a:p>
            <a:endParaRPr lang="en-GB" sz="2400" baseline="0" dirty="0" smtClean="0"/>
          </a:p>
          <a:p>
            <a:endParaRPr lang="en-GB" sz="2400" dirty="0">
              <a:solidFill>
                <a:srgbClr val="000000"/>
              </a:solidFill>
            </a:endParaRPr>
          </a:p>
        </p:txBody>
      </p:sp>
      <p:sp>
        <p:nvSpPr>
          <p:cNvPr id="8" name="Rectangle 3"/>
          <p:cNvSpPr txBox="1">
            <a:spLocks noChangeArrowheads="1"/>
          </p:cNvSpPr>
          <p:nvPr/>
        </p:nvSpPr>
        <p:spPr>
          <a:xfrm>
            <a:off x="323528" y="2276872"/>
            <a:ext cx="8534400" cy="421615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2600" b="0" i="0" u="none" strike="noStrike" kern="1200" cap="none" spc="0" normalizeH="0" baseline="0" noProof="0" dirty="0" smtClean="0">
              <a:ln>
                <a:noFill/>
              </a:ln>
              <a:solidFill>
                <a:srgbClr val="333333"/>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503040" y="2204864"/>
            <a:ext cx="8640960" cy="436016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3200" b="0" i="0" u="none" strike="noStrike" kern="1200" cap="none" spc="0" normalizeH="0" baseline="0" noProof="0" dirty="0" smtClean="0">
              <a:ln>
                <a:noFill/>
              </a:ln>
              <a:solidFill>
                <a:srgbClr val="333333"/>
              </a:solidFill>
              <a:effectLst/>
              <a:uLnTx/>
              <a:uFillTx/>
              <a:latin typeface="+mn-lt"/>
              <a:ea typeface="+mn-ea"/>
              <a:cs typeface="+mn-cs"/>
            </a:endParaRPr>
          </a:p>
        </p:txBody>
      </p:sp>
      <p:sp>
        <p:nvSpPr>
          <p:cNvPr id="7" name="Rectangle 3"/>
          <p:cNvSpPr txBox="1">
            <a:spLocks noChangeArrowheads="1"/>
          </p:cNvSpPr>
          <p:nvPr/>
        </p:nvSpPr>
        <p:spPr>
          <a:xfrm>
            <a:off x="467544" y="2204864"/>
            <a:ext cx="8093075" cy="432048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75000"/>
              </a:lnSpc>
              <a:spcBef>
                <a:spcPct val="20000"/>
              </a:spcBef>
              <a:spcAft>
                <a:spcPts val="0"/>
              </a:spcAft>
              <a:buClrTx/>
              <a:buSzTx/>
              <a:buFontTx/>
              <a:buNone/>
              <a:tabLst/>
              <a:defRPr/>
            </a:pPr>
            <a:endParaRPr kumimoji="0" lang="en-GB" sz="1600" b="0" i="0" u="none" strike="noStrike" kern="1200" cap="none" spc="0" normalizeH="0" baseline="0" noProof="0" dirty="0" smtClean="0">
              <a:ln>
                <a:noFill/>
              </a:ln>
              <a:solidFill>
                <a:srgbClr val="333333"/>
              </a:solidFill>
              <a:effectLst/>
              <a:uLnTx/>
              <a:uFillTx/>
              <a:latin typeface="+mn-lt"/>
              <a:ea typeface="+mn-ea"/>
              <a:cs typeface="+mn-cs"/>
            </a:endParaRPr>
          </a:p>
        </p:txBody>
      </p:sp>
      <p:sp>
        <p:nvSpPr>
          <p:cNvPr id="9" name="Rectangle 3"/>
          <p:cNvSpPr txBox="1">
            <a:spLocks noChangeArrowheads="1"/>
          </p:cNvSpPr>
          <p:nvPr/>
        </p:nvSpPr>
        <p:spPr>
          <a:xfrm>
            <a:off x="251520" y="2354263"/>
            <a:ext cx="8534400" cy="450373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rgbClr val="333333"/>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rgbClr val="00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Rectangle 3"/>
          <p:cNvSpPr txBox="1">
            <a:spLocks noChangeArrowheads="1"/>
          </p:cNvSpPr>
          <p:nvPr/>
        </p:nvSpPr>
        <p:spPr>
          <a:xfrm>
            <a:off x="395536" y="2348880"/>
            <a:ext cx="8534400" cy="410445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30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1"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260350"/>
            <a:ext cx="11874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84784"/>
            <a:ext cx="8229600" cy="854968"/>
          </a:xfrm>
        </p:spPr>
        <p:txBody>
          <a:bodyPr/>
          <a:lstStyle/>
          <a:p>
            <a:r>
              <a:rPr lang="en-GB" dirty="0" smtClean="0">
                <a:solidFill>
                  <a:srgbClr val="0070C0"/>
                </a:solidFill>
              </a:rPr>
              <a:t>Key Principles</a:t>
            </a:r>
            <a:endParaRPr lang="en-US" dirty="0">
              <a:solidFill>
                <a:srgbClr val="0070C0"/>
              </a:solidFill>
            </a:endParaRPr>
          </a:p>
        </p:txBody>
      </p:sp>
      <p:sp>
        <p:nvSpPr>
          <p:cNvPr id="5" name="Rectangle 3"/>
          <p:cNvSpPr>
            <a:spLocks noGrp="1" noChangeArrowheads="1"/>
          </p:cNvSpPr>
          <p:nvPr>
            <p:ph idx="1"/>
          </p:nvPr>
        </p:nvSpPr>
        <p:spPr>
          <a:xfrm>
            <a:off x="457200" y="2276872"/>
            <a:ext cx="8229600" cy="4247753"/>
          </a:xfrm>
        </p:spPr>
        <p:txBody>
          <a:bodyPr>
            <a:normAutofit fontScale="92500" lnSpcReduction="10000"/>
          </a:bodyPr>
          <a:lstStyle/>
          <a:p>
            <a:pPr>
              <a:buFontTx/>
              <a:buNone/>
            </a:pPr>
            <a:endParaRPr lang="en-GB" sz="2200" dirty="0">
              <a:solidFill>
                <a:srgbClr val="333333"/>
              </a:solidFill>
            </a:endParaRPr>
          </a:p>
          <a:p>
            <a:pPr>
              <a:lnSpc>
                <a:spcPct val="100000"/>
              </a:lnSpc>
              <a:buFontTx/>
              <a:buNone/>
            </a:pPr>
            <a:r>
              <a:rPr lang="en-GB" sz="2400" b="1" dirty="0" smtClean="0">
                <a:solidFill>
                  <a:srgbClr val="333333"/>
                </a:solidFill>
              </a:rPr>
              <a:t>The welfare of the child is paramount.</a:t>
            </a:r>
          </a:p>
          <a:p>
            <a:pPr>
              <a:lnSpc>
                <a:spcPct val="100000"/>
              </a:lnSpc>
              <a:buFontTx/>
              <a:buNone/>
            </a:pPr>
            <a:r>
              <a:rPr lang="en-GB" sz="2400" dirty="0" smtClean="0">
                <a:solidFill>
                  <a:srgbClr val="333333"/>
                </a:solidFill>
              </a:rPr>
              <a:t>Staff should:</a:t>
            </a:r>
          </a:p>
          <a:p>
            <a:pPr>
              <a:lnSpc>
                <a:spcPct val="100000"/>
              </a:lnSpc>
            </a:pPr>
            <a:r>
              <a:rPr lang="en-GB" sz="2400" dirty="0" smtClean="0">
                <a:solidFill>
                  <a:srgbClr val="333333"/>
                </a:solidFill>
              </a:rPr>
              <a:t>Be responsible for their behaviour  </a:t>
            </a:r>
          </a:p>
          <a:p>
            <a:pPr>
              <a:lnSpc>
                <a:spcPct val="100000"/>
              </a:lnSpc>
            </a:pPr>
            <a:r>
              <a:rPr lang="en-GB" sz="2400" dirty="0" smtClean="0">
                <a:solidFill>
                  <a:srgbClr val="333333"/>
                </a:solidFill>
              </a:rPr>
              <a:t>Avoid conduct which would raise concern</a:t>
            </a:r>
          </a:p>
          <a:p>
            <a:pPr>
              <a:lnSpc>
                <a:spcPct val="100000"/>
              </a:lnSpc>
            </a:pPr>
            <a:r>
              <a:rPr lang="en-GB" sz="2400" dirty="0" smtClean="0">
                <a:solidFill>
                  <a:srgbClr val="333333"/>
                </a:solidFill>
              </a:rPr>
              <a:t>Work in an open and transparent way</a:t>
            </a:r>
          </a:p>
          <a:p>
            <a:pPr>
              <a:lnSpc>
                <a:spcPct val="100000"/>
              </a:lnSpc>
            </a:pPr>
            <a:r>
              <a:rPr lang="en-GB" sz="2400" dirty="0" smtClean="0">
                <a:solidFill>
                  <a:srgbClr val="333333"/>
                </a:solidFill>
              </a:rPr>
              <a:t>Discuss concerns / take advice from a senior member of staff </a:t>
            </a:r>
          </a:p>
          <a:p>
            <a:pPr>
              <a:lnSpc>
                <a:spcPct val="100000"/>
              </a:lnSpc>
            </a:pPr>
            <a:r>
              <a:rPr lang="en-GB" sz="2400" dirty="0" smtClean="0">
                <a:solidFill>
                  <a:srgbClr val="333333"/>
                </a:solidFill>
              </a:rPr>
              <a:t>Apply the same professional standards regardless culture disability gender, language racial origin religious belief / or sexual identity.  </a:t>
            </a:r>
          </a:p>
          <a:p>
            <a:pPr>
              <a:lnSpc>
                <a:spcPct val="100000"/>
              </a:lnSpc>
            </a:pPr>
            <a:r>
              <a:rPr lang="en-GB" sz="2400" dirty="0" smtClean="0">
                <a:solidFill>
                  <a:srgbClr val="333333"/>
                </a:solidFill>
              </a:rPr>
              <a:t>Monitor and review practice </a:t>
            </a:r>
          </a:p>
          <a:p>
            <a:pPr>
              <a:lnSpc>
                <a:spcPct val="100000"/>
              </a:lnSpc>
            </a:pPr>
            <a:r>
              <a:rPr lang="en-GB" sz="2400" dirty="0" smtClean="0">
                <a:solidFill>
                  <a:srgbClr val="333333"/>
                </a:solidFill>
              </a:rPr>
              <a:t>Follow guidance</a:t>
            </a:r>
          </a:p>
          <a:p>
            <a:pPr>
              <a:lnSpc>
                <a:spcPct val="100000"/>
              </a:lnSpc>
              <a:buNone/>
            </a:pPr>
            <a:endParaRPr lang="en-GB" sz="2400" dirty="0" smtClean="0">
              <a:solidFill>
                <a:srgbClr val="333333"/>
              </a:solidFill>
            </a:endParaRPr>
          </a:p>
          <a:p>
            <a:endParaRPr lang="en-GB" sz="2400" dirty="0">
              <a:solidFill>
                <a:srgbClr val="000000"/>
              </a:solidFill>
            </a:endParaRPr>
          </a:p>
        </p:txBody>
      </p:sp>
      <p:sp>
        <p:nvSpPr>
          <p:cNvPr id="8" name="Rectangle 3"/>
          <p:cNvSpPr txBox="1">
            <a:spLocks noChangeArrowheads="1"/>
          </p:cNvSpPr>
          <p:nvPr/>
        </p:nvSpPr>
        <p:spPr>
          <a:xfrm>
            <a:off x="323528" y="2276872"/>
            <a:ext cx="8534400" cy="421615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2600" b="0" i="0" u="none" strike="noStrike" kern="1200" cap="none" spc="0" normalizeH="0" baseline="0" noProof="0" dirty="0" smtClean="0">
              <a:ln>
                <a:noFill/>
              </a:ln>
              <a:solidFill>
                <a:srgbClr val="333333"/>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323528" y="2276872"/>
            <a:ext cx="8640960" cy="4144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3200" b="0" i="0" u="none" strike="noStrike" kern="1200" cap="none" spc="0" normalizeH="0" baseline="0" noProof="0" dirty="0" smtClean="0">
              <a:ln>
                <a:noFill/>
              </a:ln>
              <a:solidFill>
                <a:srgbClr val="333333"/>
              </a:solidFill>
              <a:effectLst/>
              <a:uLnTx/>
              <a:uFillTx/>
              <a:latin typeface="+mn-lt"/>
              <a:ea typeface="+mn-ea"/>
              <a:cs typeface="+mn-cs"/>
            </a:endParaRPr>
          </a:p>
        </p:txBody>
      </p:sp>
      <p:sp>
        <p:nvSpPr>
          <p:cNvPr id="7" name="Rectangle 3"/>
          <p:cNvSpPr txBox="1">
            <a:spLocks noChangeArrowheads="1"/>
          </p:cNvSpPr>
          <p:nvPr/>
        </p:nvSpPr>
        <p:spPr>
          <a:xfrm>
            <a:off x="467544" y="2420888"/>
            <a:ext cx="8093075" cy="3835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75000"/>
              </a:lnSpc>
              <a:spcBef>
                <a:spcPct val="20000"/>
              </a:spcBef>
              <a:spcAft>
                <a:spcPts val="0"/>
              </a:spcAft>
              <a:buClrTx/>
              <a:buSzTx/>
              <a:buFontTx/>
              <a:buNone/>
              <a:tabLst/>
              <a:defRPr/>
            </a:pPr>
            <a:endParaRPr kumimoji="0" lang="en-GB" sz="1600" b="0" i="0" u="none" strike="noStrike" kern="1200" cap="none" spc="0" normalizeH="0" baseline="0" noProof="0" dirty="0" smtClean="0">
              <a:ln>
                <a:noFill/>
              </a:ln>
              <a:solidFill>
                <a:srgbClr val="333333"/>
              </a:solidFill>
              <a:effectLst/>
              <a:uLnTx/>
              <a:uFillTx/>
              <a:latin typeface="+mn-lt"/>
              <a:ea typeface="+mn-ea"/>
              <a:cs typeface="+mn-cs"/>
            </a:endParaRPr>
          </a:p>
        </p:txBody>
      </p:sp>
      <p:sp>
        <p:nvSpPr>
          <p:cNvPr id="9" name="Rectangle 3"/>
          <p:cNvSpPr txBox="1">
            <a:spLocks noChangeArrowheads="1"/>
          </p:cNvSpPr>
          <p:nvPr/>
        </p:nvSpPr>
        <p:spPr>
          <a:xfrm>
            <a:off x="251520" y="2354263"/>
            <a:ext cx="8534400" cy="450373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rgbClr val="333333"/>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rgbClr val="00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Rectangle 3"/>
          <p:cNvSpPr txBox="1">
            <a:spLocks noChangeArrowheads="1"/>
          </p:cNvSpPr>
          <p:nvPr/>
        </p:nvSpPr>
        <p:spPr>
          <a:xfrm>
            <a:off x="395536" y="2348880"/>
            <a:ext cx="8534400" cy="410445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30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1"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260350"/>
            <a:ext cx="11874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84784"/>
            <a:ext cx="8229600" cy="854968"/>
          </a:xfrm>
        </p:spPr>
        <p:txBody>
          <a:bodyPr/>
          <a:lstStyle/>
          <a:p>
            <a:r>
              <a:rPr lang="en-GB" dirty="0" smtClean="0">
                <a:solidFill>
                  <a:srgbClr val="0070C0"/>
                </a:solidFill>
              </a:rPr>
              <a:t>Further Information</a:t>
            </a:r>
            <a:endParaRPr lang="en-US" dirty="0">
              <a:solidFill>
                <a:srgbClr val="0070C0"/>
              </a:solidFill>
            </a:endParaRPr>
          </a:p>
        </p:txBody>
      </p:sp>
      <p:sp>
        <p:nvSpPr>
          <p:cNvPr id="5" name="Rectangle 3"/>
          <p:cNvSpPr>
            <a:spLocks noGrp="1" noChangeArrowheads="1"/>
          </p:cNvSpPr>
          <p:nvPr>
            <p:ph idx="1"/>
          </p:nvPr>
        </p:nvSpPr>
        <p:spPr>
          <a:xfrm>
            <a:off x="457200" y="2276872"/>
            <a:ext cx="8229600" cy="4247753"/>
          </a:xfrm>
        </p:spPr>
        <p:txBody>
          <a:bodyPr>
            <a:normAutofit/>
          </a:bodyPr>
          <a:lstStyle/>
          <a:p>
            <a:pPr>
              <a:buFontTx/>
              <a:buNone/>
            </a:pPr>
            <a:r>
              <a:rPr lang="en-GB" dirty="0" smtClean="0">
                <a:solidFill>
                  <a:srgbClr val="333333"/>
                </a:solidFill>
              </a:rPr>
              <a:t>Available on the Gloucestershire Safeguarding</a:t>
            </a:r>
          </a:p>
          <a:p>
            <a:pPr>
              <a:buFontTx/>
              <a:buNone/>
            </a:pPr>
            <a:r>
              <a:rPr lang="en-GB" dirty="0" smtClean="0">
                <a:solidFill>
                  <a:srgbClr val="333333"/>
                </a:solidFill>
              </a:rPr>
              <a:t> Children Executive website </a:t>
            </a:r>
            <a:r>
              <a:rPr lang="en-GB" dirty="0" smtClean="0">
                <a:solidFill>
                  <a:srgbClr val="333333"/>
                </a:solidFill>
                <a:hlinkClick r:id="rId3"/>
              </a:rPr>
              <a:t>www.gscb.org.uk</a:t>
            </a:r>
            <a:r>
              <a:rPr lang="en-GB" dirty="0" smtClean="0">
                <a:solidFill>
                  <a:srgbClr val="333333"/>
                </a:solidFill>
              </a:rPr>
              <a:t> </a:t>
            </a:r>
          </a:p>
          <a:p>
            <a:pPr>
              <a:lnSpc>
                <a:spcPct val="100000"/>
              </a:lnSpc>
              <a:buNone/>
            </a:pPr>
            <a:endParaRPr lang="en-GB" sz="2400" dirty="0" smtClean="0">
              <a:solidFill>
                <a:srgbClr val="333333"/>
              </a:solidFill>
            </a:endParaRPr>
          </a:p>
          <a:p>
            <a:r>
              <a:rPr lang="en-GB" sz="2400" dirty="0" smtClean="0">
                <a:solidFill>
                  <a:srgbClr val="000000"/>
                </a:solidFill>
              </a:rPr>
              <a:t>South West Procedures</a:t>
            </a:r>
          </a:p>
          <a:p>
            <a:r>
              <a:rPr lang="en-GB" sz="2400" dirty="0" smtClean="0">
                <a:solidFill>
                  <a:srgbClr val="000000"/>
                </a:solidFill>
              </a:rPr>
              <a:t>Female Genital Mutilation – Leaflet</a:t>
            </a:r>
          </a:p>
          <a:p>
            <a:r>
              <a:rPr lang="en-GB" sz="2400" dirty="0" smtClean="0">
                <a:solidFill>
                  <a:srgbClr val="000000"/>
                </a:solidFill>
              </a:rPr>
              <a:t>Child Sexual Exploitation – Screening Tool</a:t>
            </a:r>
          </a:p>
          <a:p>
            <a:r>
              <a:rPr lang="en-GB" sz="2400" dirty="0" smtClean="0">
                <a:solidFill>
                  <a:srgbClr val="000000"/>
                </a:solidFill>
              </a:rPr>
              <a:t>Guidance for Professional Challenge</a:t>
            </a:r>
            <a:endParaRPr lang="en-GB" sz="2400" dirty="0">
              <a:solidFill>
                <a:srgbClr val="000000"/>
              </a:solidFill>
            </a:endParaRPr>
          </a:p>
        </p:txBody>
      </p:sp>
      <p:sp>
        <p:nvSpPr>
          <p:cNvPr id="8" name="Rectangle 3"/>
          <p:cNvSpPr txBox="1">
            <a:spLocks noChangeArrowheads="1"/>
          </p:cNvSpPr>
          <p:nvPr/>
        </p:nvSpPr>
        <p:spPr>
          <a:xfrm>
            <a:off x="323528" y="2276872"/>
            <a:ext cx="8534400" cy="421615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2600" b="0" i="0" u="none" strike="noStrike" kern="1200" cap="none" spc="0" normalizeH="0" baseline="0" noProof="0" dirty="0" smtClean="0">
              <a:ln>
                <a:noFill/>
              </a:ln>
              <a:solidFill>
                <a:srgbClr val="333333"/>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323528" y="2276872"/>
            <a:ext cx="8640960" cy="4144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3200" b="0" i="0" u="none" strike="noStrike" kern="1200" cap="none" spc="0" normalizeH="0" baseline="0" noProof="0" dirty="0" smtClean="0">
              <a:ln>
                <a:noFill/>
              </a:ln>
              <a:solidFill>
                <a:srgbClr val="333333"/>
              </a:solidFill>
              <a:effectLst/>
              <a:uLnTx/>
              <a:uFillTx/>
              <a:latin typeface="+mn-lt"/>
              <a:ea typeface="+mn-ea"/>
              <a:cs typeface="+mn-cs"/>
            </a:endParaRPr>
          </a:p>
        </p:txBody>
      </p:sp>
      <p:sp>
        <p:nvSpPr>
          <p:cNvPr id="7" name="Rectangle 3"/>
          <p:cNvSpPr txBox="1">
            <a:spLocks noChangeArrowheads="1"/>
          </p:cNvSpPr>
          <p:nvPr/>
        </p:nvSpPr>
        <p:spPr>
          <a:xfrm>
            <a:off x="467544" y="2420888"/>
            <a:ext cx="8093075" cy="3835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75000"/>
              </a:lnSpc>
              <a:spcBef>
                <a:spcPct val="20000"/>
              </a:spcBef>
              <a:spcAft>
                <a:spcPts val="0"/>
              </a:spcAft>
              <a:buClrTx/>
              <a:buSzTx/>
              <a:buFontTx/>
              <a:buNone/>
              <a:tabLst/>
              <a:defRPr/>
            </a:pPr>
            <a:endParaRPr kumimoji="0" lang="en-GB" sz="1600" b="0" i="0" u="none" strike="noStrike" kern="1200" cap="none" spc="0" normalizeH="0" baseline="0" noProof="0" dirty="0" smtClean="0">
              <a:ln>
                <a:noFill/>
              </a:ln>
              <a:solidFill>
                <a:srgbClr val="333333"/>
              </a:solidFill>
              <a:effectLst/>
              <a:uLnTx/>
              <a:uFillTx/>
              <a:latin typeface="+mn-lt"/>
              <a:ea typeface="+mn-ea"/>
              <a:cs typeface="+mn-cs"/>
            </a:endParaRPr>
          </a:p>
        </p:txBody>
      </p:sp>
      <p:sp>
        <p:nvSpPr>
          <p:cNvPr id="9" name="Rectangle 3"/>
          <p:cNvSpPr txBox="1">
            <a:spLocks noChangeArrowheads="1"/>
          </p:cNvSpPr>
          <p:nvPr/>
        </p:nvSpPr>
        <p:spPr>
          <a:xfrm>
            <a:off x="251520" y="2354263"/>
            <a:ext cx="8534400" cy="450373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rgbClr val="333333"/>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rgbClr val="00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Rectangle 3"/>
          <p:cNvSpPr txBox="1">
            <a:spLocks noChangeArrowheads="1"/>
          </p:cNvSpPr>
          <p:nvPr/>
        </p:nvSpPr>
        <p:spPr>
          <a:xfrm>
            <a:off x="395536" y="2348880"/>
            <a:ext cx="8534400" cy="410445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30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1"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9750" y="260350"/>
            <a:ext cx="11874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84784"/>
            <a:ext cx="8229600" cy="2592288"/>
          </a:xfrm>
        </p:spPr>
        <p:txBody>
          <a:bodyPr/>
          <a:lstStyle/>
          <a:p>
            <a:r>
              <a:rPr lang="en-GB" dirty="0" smtClean="0">
                <a:solidFill>
                  <a:srgbClr val="0070C0"/>
                </a:solidFill>
              </a:rPr>
              <a:t>Next steps……….</a:t>
            </a:r>
            <a:endParaRPr lang="en-US" dirty="0">
              <a:solidFill>
                <a:srgbClr val="0070C0"/>
              </a:solidFill>
            </a:endParaRPr>
          </a:p>
        </p:txBody>
      </p:sp>
      <p:sp>
        <p:nvSpPr>
          <p:cNvPr id="5" name="Rectangle 3"/>
          <p:cNvSpPr>
            <a:spLocks noGrp="1" noChangeArrowheads="1"/>
          </p:cNvSpPr>
          <p:nvPr>
            <p:ph idx="1"/>
          </p:nvPr>
        </p:nvSpPr>
        <p:spPr>
          <a:xfrm>
            <a:off x="457200" y="2420888"/>
            <a:ext cx="8229600" cy="4103737"/>
          </a:xfrm>
        </p:spPr>
        <p:txBody>
          <a:bodyPr>
            <a:normAutofit/>
          </a:bodyPr>
          <a:lstStyle/>
          <a:p>
            <a:pPr>
              <a:buFontTx/>
              <a:buNone/>
            </a:pPr>
            <a:endParaRPr lang="en-GB" sz="2200" dirty="0">
              <a:solidFill>
                <a:srgbClr val="333333"/>
              </a:solidFill>
            </a:endParaRPr>
          </a:p>
          <a:p>
            <a:pPr>
              <a:lnSpc>
                <a:spcPct val="100000"/>
              </a:lnSpc>
              <a:buNone/>
            </a:pPr>
            <a:endParaRPr lang="en-GB" sz="4400" dirty="0" smtClean="0">
              <a:solidFill>
                <a:srgbClr val="333333"/>
              </a:solidFill>
            </a:endParaRPr>
          </a:p>
          <a:p>
            <a:endParaRPr lang="en-GB" sz="2400" dirty="0">
              <a:solidFill>
                <a:srgbClr val="000000"/>
              </a:solidFill>
            </a:endParaRPr>
          </a:p>
        </p:txBody>
      </p:sp>
      <p:sp>
        <p:nvSpPr>
          <p:cNvPr id="8" name="Rectangle 3"/>
          <p:cNvSpPr txBox="1">
            <a:spLocks noChangeArrowheads="1"/>
          </p:cNvSpPr>
          <p:nvPr/>
        </p:nvSpPr>
        <p:spPr>
          <a:xfrm>
            <a:off x="323528" y="2276872"/>
            <a:ext cx="8534400" cy="421615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2600" b="0" i="0" u="none" strike="noStrike" kern="1200" cap="none" spc="0" normalizeH="0" baseline="0" noProof="0" dirty="0" smtClean="0">
              <a:ln>
                <a:noFill/>
              </a:ln>
              <a:solidFill>
                <a:srgbClr val="333333"/>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323528" y="2276872"/>
            <a:ext cx="8640960" cy="4144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3200" b="0" i="0" u="none" strike="noStrike" kern="1200" cap="none" spc="0" normalizeH="0" baseline="0" noProof="0" dirty="0" smtClean="0">
              <a:ln>
                <a:noFill/>
              </a:ln>
              <a:solidFill>
                <a:srgbClr val="333333"/>
              </a:solidFill>
              <a:effectLst/>
              <a:uLnTx/>
              <a:uFillTx/>
              <a:latin typeface="+mn-lt"/>
              <a:ea typeface="+mn-ea"/>
              <a:cs typeface="+mn-cs"/>
            </a:endParaRPr>
          </a:p>
        </p:txBody>
      </p:sp>
      <p:sp>
        <p:nvSpPr>
          <p:cNvPr id="7" name="Rectangle 3"/>
          <p:cNvSpPr txBox="1">
            <a:spLocks noChangeArrowheads="1"/>
          </p:cNvSpPr>
          <p:nvPr/>
        </p:nvSpPr>
        <p:spPr>
          <a:xfrm>
            <a:off x="467544" y="2420888"/>
            <a:ext cx="8093075" cy="3835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75000"/>
              </a:lnSpc>
              <a:spcBef>
                <a:spcPct val="20000"/>
              </a:spcBef>
              <a:spcAft>
                <a:spcPts val="0"/>
              </a:spcAft>
              <a:buClrTx/>
              <a:buSzTx/>
              <a:buFontTx/>
              <a:buNone/>
              <a:tabLst/>
              <a:defRPr/>
            </a:pPr>
            <a:endParaRPr kumimoji="0" lang="en-GB" sz="1600" b="0" i="0" u="none" strike="noStrike" kern="1200" cap="none" spc="0" normalizeH="0" baseline="0" noProof="0" dirty="0" smtClean="0">
              <a:ln>
                <a:noFill/>
              </a:ln>
              <a:solidFill>
                <a:srgbClr val="333333"/>
              </a:solidFill>
              <a:effectLst/>
              <a:uLnTx/>
              <a:uFillTx/>
              <a:latin typeface="+mn-lt"/>
              <a:ea typeface="+mn-ea"/>
              <a:cs typeface="+mn-cs"/>
            </a:endParaRPr>
          </a:p>
        </p:txBody>
      </p:sp>
      <p:sp>
        <p:nvSpPr>
          <p:cNvPr id="9" name="Rectangle 3"/>
          <p:cNvSpPr txBox="1">
            <a:spLocks noChangeArrowheads="1"/>
          </p:cNvSpPr>
          <p:nvPr/>
        </p:nvSpPr>
        <p:spPr>
          <a:xfrm>
            <a:off x="251520" y="2354263"/>
            <a:ext cx="8534400" cy="450373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rgbClr val="333333"/>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rgbClr val="00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260350"/>
            <a:ext cx="11874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84784"/>
            <a:ext cx="8229600" cy="854968"/>
          </a:xfrm>
        </p:spPr>
        <p:txBody>
          <a:bodyPr/>
          <a:lstStyle/>
          <a:p>
            <a:r>
              <a:rPr lang="en-GB" dirty="0" smtClean="0">
                <a:solidFill>
                  <a:srgbClr val="0070C0"/>
                </a:solidFill>
              </a:rPr>
              <a:t>Aim</a:t>
            </a:r>
            <a:endParaRPr lang="en-US" dirty="0">
              <a:solidFill>
                <a:srgbClr val="0070C0"/>
              </a:solidFill>
            </a:endParaRPr>
          </a:p>
        </p:txBody>
      </p:sp>
      <p:sp>
        <p:nvSpPr>
          <p:cNvPr id="3" name="Content Placeholder 2"/>
          <p:cNvSpPr>
            <a:spLocks noGrp="1"/>
          </p:cNvSpPr>
          <p:nvPr>
            <p:ph idx="1"/>
          </p:nvPr>
        </p:nvSpPr>
        <p:spPr>
          <a:xfrm>
            <a:off x="457200" y="2420888"/>
            <a:ext cx="8229600" cy="4104456"/>
          </a:xfrm>
        </p:spPr>
        <p:txBody>
          <a:bodyPr>
            <a:normAutofit fontScale="77500" lnSpcReduction="20000"/>
          </a:bodyPr>
          <a:lstStyle/>
          <a:p>
            <a:pPr algn="ctr">
              <a:buNone/>
            </a:pPr>
            <a:r>
              <a:rPr lang="en-GB" dirty="0" smtClean="0"/>
              <a:t>To provide a safeguarding induction for newly appointed staff, supply staff, school volunteers/helpers and students on placement, which will raise the awareness of:</a:t>
            </a:r>
          </a:p>
          <a:p>
            <a:pPr>
              <a:buNone/>
            </a:pPr>
            <a:endParaRPr lang="en-GB" dirty="0" smtClean="0"/>
          </a:p>
          <a:p>
            <a:r>
              <a:rPr lang="en-GB" dirty="0"/>
              <a:t>h</a:t>
            </a:r>
            <a:r>
              <a:rPr lang="en-GB" dirty="0" smtClean="0"/>
              <a:t>ow to recognise indicators of abuse</a:t>
            </a:r>
          </a:p>
          <a:p>
            <a:r>
              <a:rPr lang="en-GB" dirty="0"/>
              <a:t>h</a:t>
            </a:r>
            <a:r>
              <a:rPr lang="en-GB" dirty="0" smtClean="0"/>
              <a:t>ow to report safeguarding concerns about a child and to whom</a:t>
            </a:r>
          </a:p>
          <a:p>
            <a:r>
              <a:rPr lang="en-GB" dirty="0"/>
              <a:t>Know how to make a referral</a:t>
            </a:r>
          </a:p>
          <a:p>
            <a:r>
              <a:rPr lang="en-GB" dirty="0" smtClean="0"/>
              <a:t>safe working practice by adults in school</a:t>
            </a:r>
          </a:p>
          <a:p>
            <a:r>
              <a:rPr lang="en-GB" dirty="0" smtClean="0"/>
              <a:t>have an awareness of Early Help processes and understand their role in it</a:t>
            </a:r>
            <a:endParaRPr lang="en-US"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260350"/>
            <a:ext cx="11874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84784"/>
            <a:ext cx="8229600" cy="854968"/>
          </a:xfrm>
        </p:spPr>
        <p:txBody>
          <a:bodyPr/>
          <a:lstStyle/>
          <a:p>
            <a:r>
              <a:rPr lang="en-GB" dirty="0" smtClean="0">
                <a:solidFill>
                  <a:srgbClr val="0070C0"/>
                </a:solidFill>
              </a:rPr>
              <a:t>Safeguarding</a:t>
            </a:r>
            <a:endParaRPr lang="en-US" dirty="0">
              <a:solidFill>
                <a:srgbClr val="0070C0"/>
              </a:solidFill>
            </a:endParaRPr>
          </a:p>
        </p:txBody>
      </p:sp>
      <p:sp>
        <p:nvSpPr>
          <p:cNvPr id="3" name="Content Placeholder 2"/>
          <p:cNvSpPr>
            <a:spLocks noGrp="1"/>
          </p:cNvSpPr>
          <p:nvPr>
            <p:ph idx="1"/>
          </p:nvPr>
        </p:nvSpPr>
        <p:spPr>
          <a:xfrm>
            <a:off x="457200" y="2420888"/>
            <a:ext cx="8229600" cy="4104456"/>
          </a:xfrm>
        </p:spPr>
        <p:txBody>
          <a:bodyPr>
            <a:normAutofit fontScale="77500" lnSpcReduction="20000"/>
          </a:bodyPr>
          <a:lstStyle/>
          <a:p>
            <a:pPr algn="ctr">
              <a:buNone/>
            </a:pPr>
            <a:r>
              <a:rPr lang="en-GB" dirty="0" smtClean="0"/>
              <a:t>Safeguarding and promoting the welfare of children is defined as:</a:t>
            </a:r>
          </a:p>
          <a:p>
            <a:pPr algn="ctr"/>
            <a:r>
              <a:rPr lang="en-GB" dirty="0"/>
              <a:t>p</a:t>
            </a:r>
            <a:r>
              <a:rPr lang="en-GB" dirty="0" smtClean="0"/>
              <a:t>rotecting children from maltreatment</a:t>
            </a:r>
          </a:p>
          <a:p>
            <a:pPr algn="ctr"/>
            <a:r>
              <a:rPr lang="en-GB" dirty="0"/>
              <a:t>p</a:t>
            </a:r>
            <a:r>
              <a:rPr lang="en-GB" dirty="0" smtClean="0"/>
              <a:t>reventing impairment of children’s health or development</a:t>
            </a:r>
          </a:p>
          <a:p>
            <a:pPr algn="ctr"/>
            <a:r>
              <a:rPr lang="en-GB" dirty="0" smtClean="0"/>
              <a:t>Ensuring that children grow up in circumstances consistent with the provision of safe and effective care</a:t>
            </a:r>
          </a:p>
          <a:p>
            <a:pPr algn="ctr"/>
            <a:r>
              <a:rPr lang="en-GB" dirty="0" smtClean="0"/>
              <a:t>Taking action to enable all children to have the best outcomes</a:t>
            </a:r>
          </a:p>
          <a:p>
            <a:pPr algn="ctr"/>
            <a:endParaRPr lang="en-GB" dirty="0"/>
          </a:p>
          <a:p>
            <a:pPr algn="ctr">
              <a:buNone/>
            </a:pPr>
            <a:endParaRPr lang="en-GB" dirty="0"/>
          </a:p>
          <a:p>
            <a:pPr algn="ctr">
              <a:buNone/>
            </a:pPr>
            <a:r>
              <a:rPr lang="en-GB" dirty="0" smtClean="0"/>
              <a:t>Working Together to Safeguard Children (</a:t>
            </a:r>
            <a:r>
              <a:rPr lang="en-GB" dirty="0" err="1" smtClean="0"/>
              <a:t>DfE</a:t>
            </a:r>
            <a:r>
              <a:rPr lang="en-GB" dirty="0" smtClean="0"/>
              <a:t> 2018)</a:t>
            </a:r>
            <a:endParaRPr lang="en-US"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260350"/>
            <a:ext cx="11874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84784"/>
            <a:ext cx="8229600" cy="854968"/>
          </a:xfrm>
        </p:spPr>
        <p:txBody>
          <a:bodyPr/>
          <a:lstStyle/>
          <a:p>
            <a:r>
              <a:rPr lang="en-GB" dirty="0" smtClean="0">
                <a:solidFill>
                  <a:srgbClr val="0070C0"/>
                </a:solidFill>
              </a:rPr>
              <a:t>Categories of Abuse</a:t>
            </a:r>
            <a:endParaRPr lang="en-US" dirty="0">
              <a:solidFill>
                <a:srgbClr val="0070C0"/>
              </a:solidFill>
            </a:endParaRPr>
          </a:p>
        </p:txBody>
      </p:sp>
      <p:sp>
        <p:nvSpPr>
          <p:cNvPr id="3" name="Content Placeholder 2"/>
          <p:cNvSpPr>
            <a:spLocks noGrp="1"/>
          </p:cNvSpPr>
          <p:nvPr>
            <p:ph idx="1"/>
          </p:nvPr>
        </p:nvSpPr>
        <p:spPr>
          <a:xfrm>
            <a:off x="457200" y="2420888"/>
            <a:ext cx="8229600" cy="4104456"/>
          </a:xfrm>
        </p:spPr>
        <p:txBody>
          <a:bodyPr>
            <a:normAutofit fontScale="92500" lnSpcReduction="20000"/>
          </a:bodyPr>
          <a:lstStyle/>
          <a:p>
            <a:r>
              <a:rPr lang="en-GB" b="1" dirty="0" smtClean="0">
                <a:solidFill>
                  <a:srgbClr val="333333"/>
                </a:solidFill>
              </a:rPr>
              <a:t>Physical Abuse</a:t>
            </a:r>
          </a:p>
          <a:p>
            <a:pPr lvl="1">
              <a:buFontTx/>
              <a:buNone/>
            </a:pPr>
            <a:r>
              <a:rPr lang="en-GB" dirty="0" smtClean="0">
                <a:solidFill>
                  <a:srgbClr val="333333"/>
                </a:solidFill>
              </a:rPr>
              <a:t>Causing physical harm to a child</a:t>
            </a:r>
          </a:p>
          <a:p>
            <a:r>
              <a:rPr lang="en-GB" b="1" dirty="0" smtClean="0">
                <a:solidFill>
                  <a:srgbClr val="333333"/>
                </a:solidFill>
              </a:rPr>
              <a:t>Neglect</a:t>
            </a:r>
          </a:p>
          <a:p>
            <a:pPr lvl="1">
              <a:buFontTx/>
              <a:buNone/>
            </a:pPr>
            <a:r>
              <a:rPr lang="en-GB" dirty="0" smtClean="0">
                <a:solidFill>
                  <a:srgbClr val="333333"/>
                </a:solidFill>
              </a:rPr>
              <a:t>Persistent failure to meet a child’s needs – physical</a:t>
            </a:r>
          </a:p>
          <a:p>
            <a:pPr lvl="1">
              <a:buFontTx/>
              <a:buNone/>
            </a:pPr>
            <a:r>
              <a:rPr lang="en-GB" dirty="0" smtClean="0">
                <a:solidFill>
                  <a:srgbClr val="333333"/>
                </a:solidFill>
              </a:rPr>
              <a:t>and/or psychological</a:t>
            </a:r>
          </a:p>
          <a:p>
            <a:r>
              <a:rPr lang="en-GB" b="1" dirty="0" smtClean="0">
                <a:solidFill>
                  <a:srgbClr val="333333"/>
                </a:solidFill>
              </a:rPr>
              <a:t>Sexual Abuse</a:t>
            </a:r>
          </a:p>
          <a:p>
            <a:pPr lvl="1">
              <a:buFontTx/>
              <a:buNone/>
            </a:pPr>
            <a:r>
              <a:rPr lang="en-GB" dirty="0" smtClean="0">
                <a:solidFill>
                  <a:srgbClr val="333333"/>
                </a:solidFill>
              </a:rPr>
              <a:t>Involving a child in sexual activity</a:t>
            </a:r>
          </a:p>
          <a:p>
            <a:r>
              <a:rPr lang="en-GB" b="1" dirty="0" smtClean="0">
                <a:solidFill>
                  <a:srgbClr val="333333"/>
                </a:solidFill>
              </a:rPr>
              <a:t>Emotional Abuse</a:t>
            </a:r>
          </a:p>
          <a:p>
            <a:pPr lvl="1">
              <a:buFontTx/>
              <a:buNone/>
            </a:pPr>
            <a:r>
              <a:rPr lang="en-GB" dirty="0" smtClean="0">
                <a:solidFill>
                  <a:srgbClr val="333333"/>
                </a:solidFill>
              </a:rPr>
              <a:t>Persistent emotional ill treatment of a child</a:t>
            </a:r>
          </a:p>
          <a:p>
            <a:pPr algn="ctr">
              <a:buNone/>
            </a:pPr>
            <a:endParaRPr lang="en-US"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260350"/>
            <a:ext cx="11874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84784"/>
            <a:ext cx="8229600" cy="854968"/>
          </a:xfrm>
        </p:spPr>
        <p:txBody>
          <a:bodyPr/>
          <a:lstStyle/>
          <a:p>
            <a:r>
              <a:rPr lang="en-GB" dirty="0" smtClean="0">
                <a:solidFill>
                  <a:srgbClr val="0070C0"/>
                </a:solidFill>
              </a:rPr>
              <a:t>Safeguarding Role of School Staff</a:t>
            </a:r>
            <a:endParaRPr lang="en-US" dirty="0">
              <a:solidFill>
                <a:srgbClr val="0070C0"/>
              </a:solidFill>
            </a:endParaRPr>
          </a:p>
        </p:txBody>
      </p:sp>
      <p:sp>
        <p:nvSpPr>
          <p:cNvPr id="3" name="Content Placeholder 2"/>
          <p:cNvSpPr>
            <a:spLocks noGrp="1"/>
          </p:cNvSpPr>
          <p:nvPr>
            <p:ph idx="1"/>
          </p:nvPr>
        </p:nvSpPr>
        <p:spPr>
          <a:xfrm>
            <a:off x="457200" y="2420888"/>
            <a:ext cx="8229600" cy="4104456"/>
          </a:xfrm>
        </p:spPr>
        <p:txBody>
          <a:bodyPr>
            <a:normAutofit lnSpcReduction="10000"/>
          </a:bodyPr>
          <a:lstStyle/>
          <a:p>
            <a:pPr>
              <a:lnSpc>
                <a:spcPct val="85000"/>
              </a:lnSpc>
              <a:buFontTx/>
              <a:buNone/>
            </a:pPr>
            <a:r>
              <a:rPr lang="en-GB" b="1" dirty="0" smtClean="0">
                <a:solidFill>
                  <a:srgbClr val="333333"/>
                </a:solidFill>
                <a:sym typeface="Marlett" pitchFamily="2" charset="2"/>
              </a:rPr>
              <a:t>Recognise			</a:t>
            </a:r>
            <a:r>
              <a:rPr lang="en-GB" b="1" dirty="0" smtClean="0">
                <a:solidFill>
                  <a:srgbClr val="333333"/>
                </a:solidFill>
                <a:latin typeface="Wingdings 2" pitchFamily="18" charset="2"/>
                <a:sym typeface="Wingdings 2" pitchFamily="18" charset="2"/>
              </a:rPr>
              <a:t></a:t>
            </a:r>
            <a:r>
              <a:rPr lang="en-GB" b="1" dirty="0" smtClean="0">
                <a:solidFill>
                  <a:srgbClr val="333333"/>
                </a:solidFill>
                <a:sym typeface="Marlett" pitchFamily="2" charset="2"/>
              </a:rPr>
              <a:t/>
            </a:r>
            <a:br>
              <a:rPr lang="en-GB" b="1" dirty="0" smtClean="0">
                <a:solidFill>
                  <a:srgbClr val="333333"/>
                </a:solidFill>
                <a:sym typeface="Marlett" pitchFamily="2" charset="2"/>
              </a:rPr>
            </a:br>
            <a:r>
              <a:rPr lang="en-GB" b="1" dirty="0" smtClean="0">
                <a:solidFill>
                  <a:srgbClr val="333333"/>
                </a:solidFill>
                <a:sym typeface="Marlett" pitchFamily="2" charset="2"/>
              </a:rPr>
              <a:t/>
            </a:r>
            <a:br>
              <a:rPr lang="en-GB" b="1" dirty="0" smtClean="0">
                <a:solidFill>
                  <a:srgbClr val="333333"/>
                </a:solidFill>
                <a:sym typeface="Marlett" pitchFamily="2" charset="2"/>
              </a:rPr>
            </a:br>
            <a:endParaRPr lang="en-GB" b="1" dirty="0" smtClean="0">
              <a:solidFill>
                <a:srgbClr val="333333"/>
              </a:solidFill>
              <a:sym typeface="Marlett" pitchFamily="2" charset="2"/>
            </a:endParaRPr>
          </a:p>
          <a:p>
            <a:pPr>
              <a:lnSpc>
                <a:spcPct val="85000"/>
              </a:lnSpc>
              <a:buFontTx/>
              <a:buNone/>
            </a:pPr>
            <a:r>
              <a:rPr lang="en-GB" b="1" dirty="0" smtClean="0">
                <a:solidFill>
                  <a:srgbClr val="333333"/>
                </a:solidFill>
                <a:sym typeface="Marlett" pitchFamily="2" charset="2"/>
              </a:rPr>
              <a:t>Respond			</a:t>
            </a:r>
            <a:r>
              <a:rPr lang="en-GB" b="1" dirty="0" smtClean="0">
                <a:solidFill>
                  <a:srgbClr val="333333"/>
                </a:solidFill>
                <a:sym typeface="Wingdings 2" pitchFamily="18" charset="2"/>
              </a:rPr>
              <a:t></a:t>
            </a:r>
            <a:r>
              <a:rPr lang="en-GB" b="1" dirty="0" smtClean="0">
                <a:solidFill>
                  <a:srgbClr val="333333"/>
                </a:solidFill>
                <a:sym typeface="Marlett" pitchFamily="2" charset="2"/>
              </a:rPr>
              <a:t> </a:t>
            </a:r>
            <a:br>
              <a:rPr lang="en-GB" b="1" dirty="0" smtClean="0">
                <a:solidFill>
                  <a:srgbClr val="333333"/>
                </a:solidFill>
                <a:sym typeface="Marlett" pitchFamily="2" charset="2"/>
              </a:rPr>
            </a:br>
            <a:r>
              <a:rPr lang="en-GB" b="1" dirty="0" smtClean="0">
                <a:solidFill>
                  <a:srgbClr val="333333"/>
                </a:solidFill>
                <a:sym typeface="Marlett" pitchFamily="2" charset="2"/>
              </a:rPr>
              <a:t/>
            </a:r>
            <a:br>
              <a:rPr lang="en-GB" b="1" dirty="0" smtClean="0">
                <a:solidFill>
                  <a:srgbClr val="333333"/>
                </a:solidFill>
                <a:sym typeface="Marlett" pitchFamily="2" charset="2"/>
              </a:rPr>
            </a:br>
            <a:endParaRPr lang="en-GB" b="1" dirty="0" smtClean="0">
              <a:solidFill>
                <a:srgbClr val="333333"/>
              </a:solidFill>
              <a:sym typeface="Marlett" pitchFamily="2" charset="2"/>
            </a:endParaRPr>
          </a:p>
          <a:p>
            <a:pPr>
              <a:lnSpc>
                <a:spcPct val="85000"/>
              </a:lnSpc>
              <a:buFontTx/>
              <a:buNone/>
            </a:pPr>
            <a:r>
              <a:rPr lang="en-GB" b="1" dirty="0" smtClean="0">
                <a:solidFill>
                  <a:srgbClr val="333333"/>
                </a:solidFill>
              </a:rPr>
              <a:t>Investigate		</a:t>
            </a:r>
            <a:r>
              <a:rPr lang="en-GB" b="1" dirty="0" smtClean="0">
                <a:solidFill>
                  <a:srgbClr val="333333"/>
                </a:solidFill>
                <a:sym typeface="Marlett" pitchFamily="2" charset="2"/>
              </a:rPr>
              <a:t>x</a:t>
            </a:r>
            <a:br>
              <a:rPr lang="en-GB" b="1" dirty="0" smtClean="0">
                <a:solidFill>
                  <a:srgbClr val="333333"/>
                </a:solidFill>
                <a:sym typeface="Marlett" pitchFamily="2" charset="2"/>
              </a:rPr>
            </a:br>
            <a:r>
              <a:rPr lang="en-GB" b="1" dirty="0" smtClean="0">
                <a:solidFill>
                  <a:srgbClr val="333333"/>
                </a:solidFill>
                <a:sym typeface="Marlett" pitchFamily="2" charset="2"/>
              </a:rPr>
              <a:t/>
            </a:r>
            <a:br>
              <a:rPr lang="en-GB" b="1" dirty="0" smtClean="0">
                <a:solidFill>
                  <a:srgbClr val="333333"/>
                </a:solidFill>
                <a:sym typeface="Marlett" pitchFamily="2" charset="2"/>
              </a:rPr>
            </a:br>
            <a:endParaRPr lang="en-GB" b="1" dirty="0" smtClean="0">
              <a:solidFill>
                <a:srgbClr val="333333"/>
              </a:solidFill>
              <a:sym typeface="Marlett" pitchFamily="2" charset="2"/>
            </a:endParaRPr>
          </a:p>
          <a:p>
            <a:pPr>
              <a:lnSpc>
                <a:spcPct val="85000"/>
              </a:lnSpc>
              <a:buFontTx/>
              <a:buNone/>
            </a:pPr>
            <a:r>
              <a:rPr lang="en-GB" b="1" dirty="0" smtClean="0">
                <a:solidFill>
                  <a:srgbClr val="333333"/>
                </a:solidFill>
                <a:sym typeface="Marlett" pitchFamily="2" charset="2"/>
              </a:rPr>
              <a:t>Attempt to resolve	</a:t>
            </a:r>
            <a:r>
              <a:rPr lang="en-US" b="1" dirty="0" smtClean="0">
                <a:solidFill>
                  <a:srgbClr val="333333"/>
                </a:solidFill>
                <a:sym typeface="Marlett" pitchFamily="2" charset="2"/>
              </a:rPr>
              <a:t>x</a:t>
            </a:r>
          </a:p>
          <a:p>
            <a:pPr algn="ctr">
              <a:buNone/>
            </a:pPr>
            <a:endParaRPr lang="en-US"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260350"/>
            <a:ext cx="11874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84784"/>
            <a:ext cx="8229600" cy="854968"/>
          </a:xfrm>
        </p:spPr>
        <p:txBody>
          <a:bodyPr/>
          <a:lstStyle/>
          <a:p>
            <a:r>
              <a:rPr lang="en-GB" dirty="0" smtClean="0">
                <a:solidFill>
                  <a:srgbClr val="0070C0"/>
                </a:solidFill>
              </a:rPr>
              <a:t>Talking and Listening to Children</a:t>
            </a:r>
            <a:endParaRPr lang="en-US" dirty="0">
              <a:solidFill>
                <a:srgbClr val="0070C0"/>
              </a:solidFill>
            </a:endParaRPr>
          </a:p>
        </p:txBody>
      </p:sp>
      <p:sp>
        <p:nvSpPr>
          <p:cNvPr id="5" name="Rectangle 3"/>
          <p:cNvSpPr>
            <a:spLocks noGrp="1" noChangeArrowheads="1"/>
          </p:cNvSpPr>
          <p:nvPr>
            <p:ph idx="1"/>
          </p:nvPr>
        </p:nvSpPr>
        <p:spPr>
          <a:xfrm>
            <a:off x="457200" y="2420938"/>
            <a:ext cx="8229600" cy="4103687"/>
          </a:xfrm>
        </p:spPr>
        <p:txBody>
          <a:bodyPr/>
          <a:lstStyle/>
          <a:p>
            <a:pPr>
              <a:buFontTx/>
              <a:buNone/>
            </a:pPr>
            <a:r>
              <a:rPr lang="en-GB" sz="2200" b="1" dirty="0">
                <a:solidFill>
                  <a:srgbClr val="333333"/>
                </a:solidFill>
              </a:rPr>
              <a:t>Do:</a:t>
            </a:r>
            <a:r>
              <a:rPr lang="en-GB" sz="2200" dirty="0">
                <a:solidFill>
                  <a:srgbClr val="333333"/>
                </a:solidFill>
              </a:rPr>
              <a:t> </a:t>
            </a:r>
          </a:p>
          <a:p>
            <a:r>
              <a:rPr lang="en-GB" sz="2200" dirty="0">
                <a:solidFill>
                  <a:srgbClr val="333333"/>
                </a:solidFill>
              </a:rPr>
              <a:t>Be approachable</a:t>
            </a:r>
          </a:p>
          <a:p>
            <a:r>
              <a:rPr lang="en-GB" sz="2200" dirty="0">
                <a:solidFill>
                  <a:srgbClr val="333333"/>
                </a:solidFill>
              </a:rPr>
              <a:t>Listen carefully, uncritically </a:t>
            </a:r>
            <a:endParaRPr lang="en-GB" sz="2200" dirty="0" smtClean="0">
              <a:solidFill>
                <a:srgbClr val="333333"/>
              </a:solidFill>
            </a:endParaRPr>
          </a:p>
          <a:p>
            <a:pPr>
              <a:buNone/>
            </a:pPr>
            <a:r>
              <a:rPr lang="en-GB" sz="2200" dirty="0">
                <a:solidFill>
                  <a:srgbClr val="333333"/>
                </a:solidFill>
              </a:rPr>
              <a:t> </a:t>
            </a:r>
            <a:r>
              <a:rPr lang="en-GB" sz="2200" dirty="0" smtClean="0">
                <a:solidFill>
                  <a:srgbClr val="333333"/>
                </a:solidFill>
              </a:rPr>
              <a:t>     and at </a:t>
            </a:r>
            <a:r>
              <a:rPr lang="en-GB" sz="2200" dirty="0">
                <a:solidFill>
                  <a:srgbClr val="333333"/>
                </a:solidFill>
              </a:rPr>
              <a:t>the </a:t>
            </a:r>
            <a:r>
              <a:rPr lang="en-GB" sz="2200" dirty="0" smtClean="0">
                <a:solidFill>
                  <a:srgbClr val="333333"/>
                </a:solidFill>
              </a:rPr>
              <a:t>child’s </a:t>
            </a:r>
            <a:r>
              <a:rPr lang="en-GB" sz="2200" dirty="0">
                <a:solidFill>
                  <a:srgbClr val="333333"/>
                </a:solidFill>
              </a:rPr>
              <a:t>pace</a:t>
            </a:r>
          </a:p>
          <a:p>
            <a:r>
              <a:rPr lang="en-GB" sz="2200" dirty="0">
                <a:solidFill>
                  <a:srgbClr val="333333"/>
                </a:solidFill>
              </a:rPr>
              <a:t>Take what is said seriously</a:t>
            </a:r>
          </a:p>
          <a:p>
            <a:r>
              <a:rPr lang="en-GB" sz="2200" dirty="0">
                <a:solidFill>
                  <a:srgbClr val="333333"/>
                </a:solidFill>
              </a:rPr>
              <a:t>Clarify essential information</a:t>
            </a:r>
          </a:p>
          <a:p>
            <a:r>
              <a:rPr lang="en-GB" sz="2200" dirty="0">
                <a:solidFill>
                  <a:srgbClr val="333333"/>
                </a:solidFill>
              </a:rPr>
              <a:t>Reassure</a:t>
            </a:r>
          </a:p>
          <a:p>
            <a:r>
              <a:rPr lang="en-GB" sz="2200" dirty="0">
                <a:solidFill>
                  <a:srgbClr val="333333"/>
                </a:solidFill>
              </a:rPr>
              <a:t>Tell the child what will happen next</a:t>
            </a:r>
          </a:p>
          <a:p>
            <a:r>
              <a:rPr lang="en-GB" sz="2200" dirty="0">
                <a:solidFill>
                  <a:srgbClr val="333333"/>
                </a:solidFill>
              </a:rPr>
              <a:t>Tell the Designated Senior </a:t>
            </a:r>
            <a:r>
              <a:rPr lang="en-GB" sz="2200" dirty="0" smtClean="0">
                <a:solidFill>
                  <a:srgbClr val="333333"/>
                </a:solidFill>
              </a:rPr>
              <a:t>Lead </a:t>
            </a:r>
            <a:r>
              <a:rPr lang="en-GB" sz="2200" dirty="0">
                <a:solidFill>
                  <a:srgbClr val="333333"/>
                </a:solidFill>
              </a:rPr>
              <a:t>without delay</a:t>
            </a:r>
          </a:p>
          <a:p>
            <a:r>
              <a:rPr lang="en-GB" sz="2200" dirty="0">
                <a:solidFill>
                  <a:srgbClr val="333333"/>
                </a:solidFill>
              </a:rPr>
              <a:t>Record</a:t>
            </a:r>
          </a:p>
          <a:p>
            <a:pPr>
              <a:buFontTx/>
              <a:buNone/>
            </a:pPr>
            <a:endParaRPr lang="en-GB" sz="2200" dirty="0">
              <a:solidFill>
                <a:srgbClr val="333333"/>
              </a:solidFill>
            </a:endParaRPr>
          </a:p>
          <a:p>
            <a:endParaRPr lang="en-GB" sz="2400" dirty="0">
              <a:solidFill>
                <a:srgbClr val="000000"/>
              </a:solidFill>
            </a:endParaRPr>
          </a:p>
        </p:txBody>
      </p:sp>
      <p:sp>
        <p:nvSpPr>
          <p:cNvPr id="7" name="Rectangle 6"/>
          <p:cNvSpPr/>
          <p:nvPr/>
        </p:nvSpPr>
        <p:spPr>
          <a:xfrm>
            <a:off x="5580112" y="2420888"/>
            <a:ext cx="4572000" cy="1785104"/>
          </a:xfrm>
          <a:prstGeom prst="rect">
            <a:avLst/>
          </a:prstGeom>
        </p:spPr>
        <p:txBody>
          <a:bodyPr>
            <a:spAutoFit/>
          </a:bodyPr>
          <a:lstStyle/>
          <a:p>
            <a:pPr>
              <a:buFontTx/>
              <a:buNone/>
            </a:pPr>
            <a:r>
              <a:rPr lang="en-GB" sz="2200" b="1" dirty="0" smtClean="0">
                <a:solidFill>
                  <a:srgbClr val="333333"/>
                </a:solidFill>
              </a:rPr>
              <a:t>Do Not:</a:t>
            </a:r>
            <a:r>
              <a:rPr lang="en-GB" sz="2200" dirty="0" smtClean="0">
                <a:solidFill>
                  <a:srgbClr val="333333"/>
                </a:solidFill>
              </a:rPr>
              <a:t> </a:t>
            </a:r>
          </a:p>
          <a:p>
            <a:pPr>
              <a:buFont typeface="Arial" pitchFamily="34" charset="0"/>
              <a:buChar char="•"/>
            </a:pPr>
            <a:r>
              <a:rPr lang="en-GB" sz="2200" dirty="0" smtClean="0">
                <a:solidFill>
                  <a:srgbClr val="333333"/>
                </a:solidFill>
              </a:rPr>
              <a:t>  Investigate</a:t>
            </a:r>
          </a:p>
          <a:p>
            <a:pPr>
              <a:buFont typeface="Arial" pitchFamily="34" charset="0"/>
              <a:buChar char="•"/>
            </a:pPr>
            <a:r>
              <a:rPr lang="en-GB" sz="2200" dirty="0" smtClean="0">
                <a:solidFill>
                  <a:srgbClr val="333333"/>
                </a:solidFill>
              </a:rPr>
              <a:t>  Try to resolve</a:t>
            </a:r>
          </a:p>
          <a:p>
            <a:pPr>
              <a:buFont typeface="Arial" pitchFamily="34" charset="0"/>
              <a:buChar char="•"/>
            </a:pPr>
            <a:r>
              <a:rPr lang="en-GB" sz="2200" dirty="0" smtClean="0">
                <a:solidFill>
                  <a:srgbClr val="333333"/>
                </a:solidFill>
              </a:rPr>
              <a:t>  Promise confidentiality</a:t>
            </a:r>
          </a:p>
          <a:p>
            <a:pPr>
              <a:buFont typeface="Arial" pitchFamily="34" charset="0"/>
              <a:buChar char="•"/>
            </a:pPr>
            <a:r>
              <a:rPr lang="en-GB" sz="2200" dirty="0" smtClean="0">
                <a:solidFill>
                  <a:srgbClr val="333333"/>
                </a:solidFill>
              </a:rPr>
              <a:t>  Make assumptions</a:t>
            </a:r>
            <a:endParaRPr lang="en-GB" sz="2200" dirty="0">
              <a:solidFill>
                <a:srgbClr val="333333"/>
              </a:solidFill>
            </a:endParaRPr>
          </a:p>
        </p:txBody>
      </p:sp>
      <p:pic>
        <p:nvPicPr>
          <p:cNvPr id="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260350"/>
            <a:ext cx="11874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84784"/>
            <a:ext cx="8229600" cy="854968"/>
          </a:xfrm>
        </p:spPr>
        <p:txBody>
          <a:bodyPr/>
          <a:lstStyle/>
          <a:p>
            <a:r>
              <a:rPr lang="en-GB" dirty="0" smtClean="0">
                <a:solidFill>
                  <a:srgbClr val="0070C0"/>
                </a:solidFill>
              </a:rPr>
              <a:t>Recording</a:t>
            </a:r>
            <a:endParaRPr lang="en-US" dirty="0">
              <a:solidFill>
                <a:srgbClr val="0070C0"/>
              </a:solidFill>
            </a:endParaRPr>
          </a:p>
        </p:txBody>
      </p:sp>
      <p:sp>
        <p:nvSpPr>
          <p:cNvPr id="5" name="Rectangle 3"/>
          <p:cNvSpPr>
            <a:spLocks noGrp="1" noChangeArrowheads="1"/>
          </p:cNvSpPr>
          <p:nvPr>
            <p:ph idx="1"/>
          </p:nvPr>
        </p:nvSpPr>
        <p:spPr>
          <a:xfrm>
            <a:off x="457200" y="2420938"/>
            <a:ext cx="8229600" cy="4103687"/>
          </a:xfrm>
        </p:spPr>
        <p:txBody>
          <a:bodyPr/>
          <a:lstStyle/>
          <a:p>
            <a:pPr>
              <a:buFontTx/>
              <a:buNone/>
            </a:pPr>
            <a:endParaRPr lang="en-GB" sz="2200" dirty="0">
              <a:solidFill>
                <a:srgbClr val="333333"/>
              </a:solidFill>
            </a:endParaRPr>
          </a:p>
          <a:p>
            <a:endParaRPr lang="en-GB" sz="2400" dirty="0">
              <a:solidFill>
                <a:srgbClr val="000000"/>
              </a:solidFill>
            </a:endParaRPr>
          </a:p>
        </p:txBody>
      </p:sp>
      <p:sp>
        <p:nvSpPr>
          <p:cNvPr id="8" name="Rectangle 3"/>
          <p:cNvSpPr txBox="1">
            <a:spLocks noChangeArrowheads="1"/>
          </p:cNvSpPr>
          <p:nvPr/>
        </p:nvSpPr>
        <p:spPr>
          <a:xfrm>
            <a:off x="323528" y="2276872"/>
            <a:ext cx="8534400" cy="421615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sz="2600" b="0" i="0" u="none" strike="noStrike" kern="1200" cap="none" spc="0" normalizeH="0" baseline="0" noProof="0" dirty="0" smtClean="0">
                <a:ln>
                  <a:noFill/>
                </a:ln>
                <a:solidFill>
                  <a:srgbClr val="333333"/>
                </a:solidFill>
                <a:effectLst/>
                <a:uLnTx/>
                <a:uFillTx/>
                <a:latin typeface="+mn-lt"/>
                <a:ea typeface="+mn-ea"/>
                <a:cs typeface="+mn-cs"/>
              </a:rPr>
              <a:t>Child’s name and date of birth    </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sz="2600" b="0" i="0" u="none" strike="noStrike" kern="1200" cap="none" spc="0" normalizeH="0" baseline="0" noProof="0" dirty="0" smtClean="0">
                <a:ln>
                  <a:noFill/>
                </a:ln>
                <a:solidFill>
                  <a:srgbClr val="333333"/>
                </a:solidFill>
                <a:effectLst/>
                <a:uLnTx/>
                <a:uFillTx/>
                <a:latin typeface="+mn-lt"/>
                <a:ea typeface="+mn-ea"/>
                <a:cs typeface="+mn-cs"/>
              </a:rPr>
              <a:t>Date and time of the concern</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sz="2600" b="0" i="0" u="none" strike="noStrike" kern="1200" cap="none" spc="0" normalizeH="0" baseline="0" noProof="0" dirty="0" smtClean="0">
                <a:ln>
                  <a:noFill/>
                </a:ln>
                <a:solidFill>
                  <a:srgbClr val="333333"/>
                </a:solidFill>
                <a:effectLst/>
                <a:uLnTx/>
                <a:uFillTx/>
                <a:latin typeface="+mn-lt"/>
                <a:ea typeface="+mn-ea"/>
                <a:cs typeface="+mn-cs"/>
              </a:rPr>
              <a:t>Factual account of what happened, where and who was present using the child’s own words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sz="2600" b="0" i="0" u="none" strike="noStrike" kern="1200" cap="none" spc="0" normalizeH="0" baseline="0" noProof="0" dirty="0" smtClean="0">
                <a:ln>
                  <a:noFill/>
                </a:ln>
                <a:solidFill>
                  <a:srgbClr val="333333"/>
                </a:solidFill>
                <a:effectLst/>
                <a:uLnTx/>
                <a:uFillTx/>
                <a:latin typeface="+mn-lt"/>
                <a:ea typeface="+mn-ea"/>
                <a:cs typeface="+mn-cs"/>
              </a:rPr>
              <a:t>Any opinion / interpretation needs to be explained</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sz="2600" b="0" i="0" u="none" strike="noStrike" kern="1200" cap="none" spc="0" normalizeH="0" baseline="0" noProof="0" dirty="0" smtClean="0">
                <a:ln>
                  <a:noFill/>
                </a:ln>
                <a:solidFill>
                  <a:srgbClr val="333333"/>
                </a:solidFill>
                <a:effectLst/>
                <a:uLnTx/>
                <a:uFillTx/>
                <a:latin typeface="+mn-lt"/>
                <a:ea typeface="+mn-ea"/>
                <a:cs typeface="+mn-cs"/>
              </a:rPr>
              <a:t>Your response</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sz="2600" b="0" i="0" u="none" strike="noStrike" kern="1200" cap="none" spc="0" normalizeH="0" baseline="0" noProof="0" dirty="0" smtClean="0">
                <a:ln>
                  <a:noFill/>
                </a:ln>
                <a:solidFill>
                  <a:srgbClr val="333333"/>
                </a:solidFill>
                <a:effectLst/>
                <a:uLnTx/>
                <a:uFillTx/>
                <a:latin typeface="+mn-lt"/>
                <a:ea typeface="+mn-ea"/>
                <a:cs typeface="+mn-cs"/>
              </a:rPr>
              <a:t>Printed name and signature of person making the record</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sz="2600" b="0" i="0" u="none" strike="noStrike" kern="1200" cap="none" spc="0" normalizeH="0" baseline="0" noProof="0" dirty="0" smtClean="0">
                <a:ln>
                  <a:noFill/>
                </a:ln>
                <a:solidFill>
                  <a:srgbClr val="333333"/>
                </a:solidFill>
                <a:effectLst/>
                <a:uLnTx/>
                <a:uFillTx/>
                <a:latin typeface="+mn-lt"/>
                <a:ea typeface="+mn-ea"/>
                <a:cs typeface="+mn-cs"/>
              </a:rPr>
              <a:t>Job title of person making the record</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sz="2600" b="0" i="0" u="none" strike="noStrike" kern="1200" cap="none" spc="0" normalizeH="0" baseline="0" noProof="0" dirty="0" smtClean="0">
                <a:ln>
                  <a:noFill/>
                </a:ln>
                <a:solidFill>
                  <a:srgbClr val="333333"/>
                </a:solidFill>
                <a:effectLst/>
                <a:uLnTx/>
                <a:uFillTx/>
                <a:latin typeface="+mn-lt"/>
                <a:ea typeface="+mn-ea"/>
                <a:cs typeface="+mn-cs"/>
              </a:rPr>
              <a:t>Date and time of the record</a:t>
            </a:r>
          </a:p>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2600" b="0" i="0" u="none" strike="noStrike" kern="1200" cap="none" spc="0" normalizeH="0" baseline="0" noProof="0" dirty="0" smtClean="0">
              <a:ln>
                <a:noFill/>
              </a:ln>
              <a:solidFill>
                <a:srgbClr val="333333"/>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260350"/>
            <a:ext cx="11874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84784"/>
            <a:ext cx="8229600" cy="854968"/>
          </a:xfrm>
        </p:spPr>
        <p:txBody>
          <a:bodyPr/>
          <a:lstStyle/>
          <a:p>
            <a:r>
              <a:rPr lang="en-GB" dirty="0" smtClean="0">
                <a:solidFill>
                  <a:srgbClr val="0070C0"/>
                </a:solidFill>
              </a:rPr>
              <a:t>Early Help</a:t>
            </a:r>
            <a:endParaRPr lang="en-US" dirty="0">
              <a:solidFill>
                <a:srgbClr val="0070C0"/>
              </a:solidFill>
            </a:endParaRPr>
          </a:p>
        </p:txBody>
      </p:sp>
      <p:sp>
        <p:nvSpPr>
          <p:cNvPr id="5" name="Rectangle 3"/>
          <p:cNvSpPr>
            <a:spLocks noGrp="1" noChangeArrowheads="1"/>
          </p:cNvSpPr>
          <p:nvPr>
            <p:ph idx="1"/>
          </p:nvPr>
        </p:nvSpPr>
        <p:spPr>
          <a:xfrm>
            <a:off x="457200" y="2420939"/>
            <a:ext cx="8229600" cy="936054"/>
          </a:xfrm>
        </p:spPr>
        <p:txBody>
          <a:bodyPr>
            <a:normAutofit/>
          </a:bodyPr>
          <a:lstStyle/>
          <a:p>
            <a:r>
              <a:rPr lang="en-GB" sz="2200" dirty="0" smtClean="0">
                <a:solidFill>
                  <a:srgbClr val="333333"/>
                </a:solidFill>
              </a:rPr>
              <a:t>What does the settings offer of Early Help look like?</a:t>
            </a:r>
          </a:p>
          <a:p>
            <a:r>
              <a:rPr lang="en-GB" sz="2200" dirty="0" smtClean="0">
                <a:solidFill>
                  <a:srgbClr val="333333"/>
                </a:solidFill>
              </a:rPr>
              <a:t>Levels of Intervention – </a:t>
            </a:r>
            <a:r>
              <a:rPr lang="en-GB" sz="2200" dirty="0" smtClean="0">
                <a:solidFill>
                  <a:srgbClr val="333333"/>
                </a:solidFill>
                <a:hlinkClick r:id="rId3"/>
              </a:rPr>
              <a:t>www.gscb.org.uk</a:t>
            </a:r>
            <a:r>
              <a:rPr lang="en-GB" sz="2200" dirty="0" smtClean="0">
                <a:solidFill>
                  <a:srgbClr val="333333"/>
                </a:solidFill>
              </a:rPr>
              <a:t> </a:t>
            </a:r>
          </a:p>
          <a:p>
            <a:pPr marL="0" indent="0">
              <a:buNone/>
            </a:pPr>
            <a:endParaRPr lang="en-GB" sz="2200" dirty="0" smtClean="0">
              <a:solidFill>
                <a:srgbClr val="333333"/>
              </a:solidFill>
            </a:endParaRPr>
          </a:p>
          <a:p>
            <a:pPr marL="0" indent="0">
              <a:buNone/>
            </a:pPr>
            <a:endParaRPr lang="en-GB" sz="2400" dirty="0"/>
          </a:p>
          <a:p>
            <a:pPr marL="0" indent="0">
              <a:buNone/>
            </a:pPr>
            <a:endParaRPr lang="en-GB" sz="2400" dirty="0" smtClean="0">
              <a:solidFill>
                <a:srgbClr val="000000"/>
              </a:solidFill>
            </a:endParaRPr>
          </a:p>
        </p:txBody>
      </p:sp>
      <p:sp>
        <p:nvSpPr>
          <p:cNvPr id="8" name="Rectangle 3"/>
          <p:cNvSpPr txBox="1">
            <a:spLocks noChangeArrowheads="1"/>
          </p:cNvSpPr>
          <p:nvPr/>
        </p:nvSpPr>
        <p:spPr>
          <a:xfrm>
            <a:off x="323528" y="2276872"/>
            <a:ext cx="8534400" cy="421615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2600" b="0" i="0" u="none" strike="noStrike" kern="1200" cap="none" spc="0" normalizeH="0" baseline="0" noProof="0" dirty="0" smtClean="0">
              <a:ln>
                <a:noFill/>
              </a:ln>
              <a:solidFill>
                <a:srgbClr val="333333"/>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9"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9750" y="260350"/>
            <a:ext cx="11874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79712" y="3315399"/>
            <a:ext cx="4793836" cy="3353961"/>
          </a:xfrm>
          <a:prstGeom prst="rect">
            <a:avLst/>
          </a:prstGeom>
        </p:spPr>
      </p:pic>
    </p:spTree>
    <p:extLst>
      <p:ext uri="{BB962C8B-B14F-4D97-AF65-F5344CB8AC3E}">
        <p14:creationId xmlns:p14="http://schemas.microsoft.com/office/powerpoint/2010/main" val="1999503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rgbClr val="0070C0"/>
                </a:solidFill>
              </a:rPr>
              <a:t/>
            </a:r>
            <a:br>
              <a:rPr lang="en-GB" dirty="0">
                <a:solidFill>
                  <a:srgbClr val="0070C0"/>
                </a:solidFill>
              </a:rPr>
            </a:br>
            <a:endParaRPr lang="en-GB"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9752" y="188640"/>
            <a:ext cx="4739278" cy="6482165"/>
          </a:xfrm>
          <a:prstGeom prst="rect">
            <a:avLst/>
          </a:prstGeom>
        </p:spPr>
      </p:pic>
    </p:spTree>
    <p:extLst>
      <p:ext uri="{BB962C8B-B14F-4D97-AF65-F5344CB8AC3E}">
        <p14:creationId xmlns:p14="http://schemas.microsoft.com/office/powerpoint/2010/main" val="815519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TotalTime>
  <Words>2817</Words>
  <Application>Microsoft Office PowerPoint</Application>
  <PresentationFormat>On-screen Show (4:3)</PresentationFormat>
  <Paragraphs>262</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Marlett</vt:lpstr>
      <vt:lpstr>Wingdings</vt:lpstr>
      <vt:lpstr>Wingdings 2</vt:lpstr>
      <vt:lpstr>Office Theme</vt:lpstr>
      <vt:lpstr>Safeguarding Children  Induction  for Adults Working or Volunteering in Schools</vt:lpstr>
      <vt:lpstr>Aim</vt:lpstr>
      <vt:lpstr>Safeguarding</vt:lpstr>
      <vt:lpstr>Categories of Abuse</vt:lpstr>
      <vt:lpstr>Safeguarding Role of School Staff</vt:lpstr>
      <vt:lpstr>Talking and Listening to Children</vt:lpstr>
      <vt:lpstr>Recording</vt:lpstr>
      <vt:lpstr>Early Help</vt:lpstr>
      <vt:lpstr> </vt:lpstr>
      <vt:lpstr>Safe Working Practice</vt:lpstr>
      <vt:lpstr>Safe Working Practice</vt:lpstr>
      <vt:lpstr>Areas of Staff Vulnerability</vt:lpstr>
      <vt:lpstr>Allegations Management</vt:lpstr>
      <vt:lpstr>Key Principles</vt:lpstr>
      <vt:lpstr>Further Information</vt:lpstr>
      <vt:lpstr>Next steps……….</vt:lpstr>
    </vt:vector>
  </TitlesOfParts>
  <Company>Gloucestershire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Children  Induction  for Adults Working  in Schools</dc:title>
  <dc:creator>gsummers</dc:creator>
  <cp:lastModifiedBy>Head Teacher</cp:lastModifiedBy>
  <cp:revision>47</cp:revision>
  <dcterms:created xsi:type="dcterms:W3CDTF">2014-05-12T09:18:04Z</dcterms:created>
  <dcterms:modified xsi:type="dcterms:W3CDTF">2020-08-26T19:30:45Z</dcterms:modified>
</cp:coreProperties>
</file>