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0" r:id="rId4"/>
    <p:sldId id="258" r:id="rId5"/>
    <p:sldId id="272" r:id="rId6"/>
    <p:sldId id="274" r:id="rId7"/>
    <p:sldId id="267" r:id="rId8"/>
    <p:sldId id="269" r:id="rId9"/>
    <p:sldId id="268" r:id="rId10"/>
    <p:sldId id="260" r:id="rId11"/>
    <p:sldId id="265"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176465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155768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92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328651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7618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4284066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324706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198256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251746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376A2-9AAD-4F1B-A919-ACF3F51AE82F}" type="datetimeFigureOut">
              <a:rPr lang="en-GB" smtClean="0"/>
              <a:t>25/04/2021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62911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9376A2-9AAD-4F1B-A919-ACF3F51AE82F}" type="datetimeFigureOut">
              <a:rPr lang="en-GB" smtClean="0"/>
              <a:t>25/04/2021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19676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9376A2-9AAD-4F1B-A919-ACF3F51AE82F}" type="datetimeFigureOut">
              <a:rPr lang="en-GB" smtClean="0"/>
              <a:t>25/04/2021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354412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9376A2-9AAD-4F1B-A919-ACF3F51AE82F}" type="datetimeFigureOut">
              <a:rPr lang="en-GB" smtClean="0"/>
              <a:t>25/04/2021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276371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376A2-9AAD-4F1B-A919-ACF3F51AE82F}" type="datetimeFigureOut">
              <a:rPr lang="en-GB" smtClean="0"/>
              <a:t>25/04/2021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197852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9376A2-9AAD-4F1B-A919-ACF3F51AE82F}" type="datetimeFigureOut">
              <a:rPr lang="en-GB" smtClean="0"/>
              <a:t>25/04/2021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391394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9376A2-9AAD-4F1B-A919-ACF3F51AE82F}" type="datetimeFigureOut">
              <a:rPr lang="en-GB" smtClean="0"/>
              <a:t>25/04/2021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6901B-1261-42D6-B4F5-4AF734FAB3BE}" type="slidenum">
              <a:rPr lang="en-GB" smtClean="0"/>
              <a:t>‹#›</a:t>
            </a:fld>
            <a:endParaRPr lang="en-GB"/>
          </a:p>
        </p:txBody>
      </p:sp>
    </p:spTree>
    <p:extLst>
      <p:ext uri="{BB962C8B-B14F-4D97-AF65-F5344CB8AC3E}">
        <p14:creationId xmlns:p14="http://schemas.microsoft.com/office/powerpoint/2010/main" val="20171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9376A2-9AAD-4F1B-A919-ACF3F51AE82F}" type="datetimeFigureOut">
              <a:rPr lang="en-GB" smtClean="0"/>
              <a:t>25/04/2021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86901B-1261-42D6-B4F5-4AF734FAB3BE}" type="slidenum">
              <a:rPr lang="en-GB" smtClean="0"/>
              <a:t>‹#›</a:t>
            </a:fld>
            <a:endParaRPr lang="en-GB"/>
          </a:p>
        </p:txBody>
      </p:sp>
    </p:spTree>
    <p:extLst>
      <p:ext uri="{BB962C8B-B14F-4D97-AF65-F5344CB8AC3E}">
        <p14:creationId xmlns:p14="http://schemas.microsoft.com/office/powerpoint/2010/main" val="419142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youtu.be/-ulwsiGR3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1264" y="-572285"/>
            <a:ext cx="10818283" cy="1646302"/>
          </a:xfrm>
        </p:spPr>
        <p:txBody>
          <a:bodyPr/>
          <a:lstStyle/>
          <a:p>
            <a:pPr algn="ctr"/>
            <a:r>
              <a:rPr lang="en-GB" sz="4000" dirty="0" smtClean="0">
                <a:solidFill>
                  <a:schemeClr val="tx2"/>
                </a:solidFill>
                <a:latin typeface="XCCW Joined 1a" panose="03050602040000000000" pitchFamily="66" charset="0"/>
              </a:rPr>
              <a:t>Miss Thomas’ Collective Worship</a:t>
            </a:r>
            <a:endParaRPr lang="en-GB" sz="4000" dirty="0">
              <a:solidFill>
                <a:schemeClr val="tx2"/>
              </a:solidFill>
              <a:latin typeface="XCCW Joined 1a" panose="03050602040000000000" pitchFamily="66" charset="0"/>
            </a:endParaRPr>
          </a:p>
        </p:txBody>
      </p:sp>
      <p:sp>
        <p:nvSpPr>
          <p:cNvPr id="3" name="Subtitle 2"/>
          <p:cNvSpPr>
            <a:spLocks noGrp="1"/>
          </p:cNvSpPr>
          <p:nvPr>
            <p:ph type="subTitle" idx="1"/>
          </p:nvPr>
        </p:nvSpPr>
        <p:spPr>
          <a:xfrm>
            <a:off x="2346938" y="6287382"/>
            <a:ext cx="7766936" cy="730717"/>
          </a:xfrm>
        </p:spPr>
        <p:txBody>
          <a:bodyPr>
            <a:normAutofit/>
          </a:bodyPr>
          <a:lstStyle/>
          <a:p>
            <a:pPr algn="ctr"/>
            <a:r>
              <a:rPr lang="en-GB" sz="2400" dirty="0" smtClean="0">
                <a:latin typeface="XCCW Joined 1a" panose="03050602040000000000" pitchFamily="66" charset="0"/>
              </a:rPr>
              <a:t>Tuesday 27</a:t>
            </a:r>
            <a:r>
              <a:rPr lang="en-GB" sz="2400" baseline="30000" dirty="0" smtClean="0">
                <a:latin typeface="XCCW Joined 1a" panose="03050602040000000000" pitchFamily="66" charset="0"/>
              </a:rPr>
              <a:t>th</a:t>
            </a:r>
            <a:r>
              <a:rPr lang="en-GB" sz="2400" dirty="0" smtClean="0">
                <a:latin typeface="XCCW Joined 1a" panose="03050602040000000000" pitchFamily="66" charset="0"/>
              </a:rPr>
              <a:t> April 2021</a:t>
            </a:r>
            <a:endParaRPr lang="en-GB" sz="2400" dirty="0">
              <a:latin typeface="XCCW Joined 1a" panose="03050602040000000000" pitchFamily="66" charset="0"/>
            </a:endParaRPr>
          </a:p>
        </p:txBody>
      </p:sp>
      <p:pic>
        <p:nvPicPr>
          <p:cNvPr id="4" name="Picture 3"/>
          <p:cNvPicPr>
            <a:picLocks noChangeAspect="1"/>
          </p:cNvPicPr>
          <p:nvPr/>
        </p:nvPicPr>
        <p:blipFill rotWithShape="1">
          <a:blip r:embed="rId4"/>
          <a:srcRect b="24350"/>
          <a:stretch/>
        </p:blipFill>
        <p:spPr>
          <a:xfrm>
            <a:off x="298516" y="1510203"/>
            <a:ext cx="6451818" cy="4362450"/>
          </a:xfrm>
          <a:prstGeom prst="rect">
            <a:avLst/>
          </a:prstGeom>
        </p:spPr>
      </p:pic>
      <p:pic>
        <p:nvPicPr>
          <p:cNvPr id="9" name="Picture 8"/>
          <p:cNvPicPr>
            <a:picLocks noChangeAspect="1"/>
          </p:cNvPicPr>
          <p:nvPr/>
        </p:nvPicPr>
        <p:blipFill>
          <a:blip r:embed="rId5"/>
          <a:stretch>
            <a:fillRect/>
          </a:stretch>
        </p:blipFill>
        <p:spPr>
          <a:xfrm>
            <a:off x="6886572" y="1510203"/>
            <a:ext cx="4752975" cy="436245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8516" y="6065157"/>
            <a:ext cx="487363" cy="487363"/>
          </a:xfrm>
          <a:prstGeom prst="rect">
            <a:avLst/>
          </a:prstGeom>
        </p:spPr>
      </p:pic>
    </p:spTree>
    <p:extLst>
      <p:ext uri="{BB962C8B-B14F-4D97-AF65-F5344CB8AC3E}">
        <p14:creationId xmlns:p14="http://schemas.microsoft.com/office/powerpoint/2010/main" val="825112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5668" y="457031"/>
            <a:ext cx="7087378" cy="5173748"/>
          </a:xfrm>
        </p:spPr>
        <p:txBody>
          <a:bodyPr>
            <a:normAutofit/>
          </a:bodyPr>
          <a:lstStyle/>
          <a:p>
            <a:r>
              <a:rPr lang="en-GB" b="1" dirty="0" smtClean="0">
                <a:solidFill>
                  <a:schemeClr val="tx1"/>
                </a:solidFill>
                <a:latin typeface="Comic Sans MS" panose="030F0702030302020204" pitchFamily="66" charset="0"/>
              </a:rPr>
              <a:t>Philippians 2:4</a:t>
            </a:r>
            <a:br>
              <a:rPr lang="en-GB" b="1" dirty="0" smtClean="0">
                <a:solidFill>
                  <a:schemeClr val="tx1"/>
                </a:solidFill>
                <a:latin typeface="Comic Sans MS" panose="030F0702030302020204" pitchFamily="66" charset="0"/>
              </a:rPr>
            </a:br>
            <a:r>
              <a:rPr lang="en-GB" dirty="0" smtClean="0">
                <a:solidFill>
                  <a:schemeClr val="tx1"/>
                </a:solidFill>
                <a:latin typeface="Comic Sans MS" panose="030F0702030302020204" pitchFamily="66" charset="0"/>
              </a:rPr>
              <a:t>Each of you should look not only </a:t>
            </a:r>
            <a:r>
              <a:rPr lang="en-GB" dirty="0">
                <a:solidFill>
                  <a:schemeClr val="tx1"/>
                </a:solidFill>
                <a:latin typeface="Comic Sans MS" panose="030F0702030302020204" pitchFamily="66" charset="0"/>
              </a:rPr>
              <a:t>to your own interests but </a:t>
            </a:r>
            <a:r>
              <a:rPr lang="en-GB" dirty="0" smtClean="0">
                <a:solidFill>
                  <a:schemeClr val="tx1"/>
                </a:solidFill>
                <a:latin typeface="Comic Sans MS" panose="030F0702030302020204" pitchFamily="66" charset="0"/>
              </a:rPr>
              <a:t>also to the interests of the others. Don’t look out only for your own interests, but take an interest in others, too. </a:t>
            </a:r>
            <a:endParaRPr lang="en-GB" dirty="0">
              <a:solidFill>
                <a:schemeClr val="tx1"/>
              </a:solidFill>
              <a:latin typeface="Comic Sans MS" panose="030F0702030302020204" pitchFamily="66" charset="0"/>
            </a:endParaRPr>
          </a:p>
        </p:txBody>
      </p:sp>
      <p:pic>
        <p:nvPicPr>
          <p:cNvPr id="5" name="Picture 2"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67" r="9975"/>
          <a:stretch/>
        </p:blipFill>
        <p:spPr bwMode="auto">
          <a:xfrm>
            <a:off x="371475" y="343436"/>
            <a:ext cx="4476750" cy="61543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75668" y="609600"/>
            <a:ext cx="6721032" cy="1015663"/>
          </a:xfrm>
          <a:prstGeom prst="rect">
            <a:avLst/>
          </a:prstGeom>
        </p:spPr>
        <p:txBody>
          <a:bodyPr wrap="square">
            <a:spAutoFit/>
          </a:bodyPr>
          <a:lstStyle/>
          <a:p>
            <a:endParaRPr lang="en-GB" sz="3000" dirty="0" smtClean="0">
              <a:latin typeface="XCCW Joined 1a" panose="03050602040000000000" pitchFamily="66" charset="0"/>
            </a:endParaRPr>
          </a:p>
          <a:p>
            <a:endParaRPr lang="en-GB" sz="3000" dirty="0">
              <a:latin typeface="XCCW Joined 1a" panose="03050602040000000000" pitchFamily="66"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1475" y="6010410"/>
            <a:ext cx="487363" cy="487363"/>
          </a:xfrm>
          <a:prstGeom prst="rect">
            <a:avLst/>
          </a:prstGeom>
        </p:spPr>
      </p:pic>
    </p:spTree>
    <p:extLst>
      <p:ext uri="{BB962C8B-B14F-4D97-AF65-F5344CB8AC3E}">
        <p14:creationId xmlns:p14="http://schemas.microsoft.com/office/powerpoint/2010/main" val="10553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950" y="1504950"/>
            <a:ext cx="5353050" cy="5353050"/>
          </a:xfrm>
          <a:prstGeom prst="rect">
            <a:avLst/>
          </a:prstGeom>
        </p:spPr>
      </p:pic>
      <p:sp>
        <p:nvSpPr>
          <p:cNvPr id="2" name="Rectangle 1"/>
          <p:cNvSpPr/>
          <p:nvPr/>
        </p:nvSpPr>
        <p:spPr>
          <a:xfrm>
            <a:off x="476250" y="495300"/>
            <a:ext cx="6362700" cy="5047536"/>
          </a:xfrm>
          <a:prstGeom prst="rect">
            <a:avLst/>
          </a:prstGeom>
        </p:spPr>
        <p:txBody>
          <a:bodyPr wrap="square">
            <a:spAutoFit/>
          </a:bodyPr>
          <a:lstStyle/>
          <a:p>
            <a:r>
              <a:rPr lang="en-GB" sz="2300" b="0" i="0" dirty="0" smtClean="0">
                <a:solidFill>
                  <a:srgbClr val="222222"/>
                </a:solidFill>
                <a:effectLst/>
                <a:latin typeface="XCCW Joined 1a" panose="03050602040000000000" pitchFamily="66" charset="0"/>
              </a:rPr>
              <a:t>Dear God,</a:t>
            </a:r>
          </a:p>
          <a:p>
            <a:endParaRPr lang="en-GB" sz="2300" b="0" i="0" dirty="0" smtClean="0">
              <a:solidFill>
                <a:srgbClr val="222222"/>
              </a:solidFill>
              <a:effectLst/>
              <a:latin typeface="XCCW Joined 1a" panose="03050602040000000000" pitchFamily="66" charset="0"/>
            </a:endParaRPr>
          </a:p>
          <a:p>
            <a:r>
              <a:rPr lang="en-GB" sz="2300" b="0" i="0" dirty="0" smtClean="0">
                <a:solidFill>
                  <a:srgbClr val="222222"/>
                </a:solidFill>
                <a:effectLst/>
                <a:latin typeface="XCCW Joined 1a" panose="03050602040000000000" pitchFamily="66" charset="0"/>
              </a:rPr>
              <a:t>Thank you for blessing us with </a:t>
            </a:r>
            <a:r>
              <a:rPr lang="en-GB" sz="2300" b="0" i="0" dirty="0" smtClean="0">
                <a:solidFill>
                  <a:srgbClr val="222222"/>
                </a:solidFill>
                <a:effectLst/>
                <a:latin typeface="XCCW Joined 1a" panose="03050602040000000000" pitchFamily="66" charset="0"/>
              </a:rPr>
              <a:t>friends who look out for us,</a:t>
            </a:r>
            <a:endParaRPr lang="en-GB" sz="2300" b="0" i="0" dirty="0" smtClean="0">
              <a:solidFill>
                <a:srgbClr val="222222"/>
              </a:solidFill>
              <a:effectLst/>
              <a:latin typeface="XCCW Joined 1a" panose="03050602040000000000" pitchFamily="66" charset="0"/>
            </a:endParaRPr>
          </a:p>
          <a:p>
            <a:endParaRPr lang="en-GB" sz="2300" b="0" i="0" dirty="0" smtClean="0">
              <a:solidFill>
                <a:srgbClr val="222222"/>
              </a:solidFill>
              <a:effectLst/>
              <a:latin typeface="XCCW Joined 1a" panose="03050602040000000000" pitchFamily="66" charset="0"/>
            </a:endParaRPr>
          </a:p>
          <a:p>
            <a:r>
              <a:rPr lang="en-GB" sz="2300" b="0" i="0" dirty="0" smtClean="0">
                <a:solidFill>
                  <a:srgbClr val="222222"/>
                </a:solidFill>
                <a:effectLst/>
                <a:latin typeface="XCCW Joined 1a" panose="03050602040000000000" pitchFamily="66" charset="0"/>
              </a:rPr>
              <a:t>Help us to stay safe and keep one another safe.</a:t>
            </a:r>
          </a:p>
          <a:p>
            <a:endParaRPr lang="en-GB" sz="2300" b="0" i="0" dirty="0" smtClean="0">
              <a:solidFill>
                <a:srgbClr val="222222"/>
              </a:solidFill>
              <a:effectLst/>
              <a:latin typeface="XCCW Joined 1a" panose="03050602040000000000" pitchFamily="66" charset="0"/>
            </a:endParaRPr>
          </a:p>
          <a:p>
            <a:r>
              <a:rPr lang="en-GB" sz="2300" dirty="0" smtClean="0">
                <a:solidFill>
                  <a:srgbClr val="222222"/>
                </a:solidFill>
                <a:latin typeface="XCCW Joined 1a" panose="03050602040000000000" pitchFamily="66" charset="0"/>
              </a:rPr>
              <a:t>Help us to be kind like Jesus and spread His love.</a:t>
            </a:r>
          </a:p>
          <a:p>
            <a:endParaRPr lang="en-GB" sz="2300" b="0" i="0" dirty="0">
              <a:solidFill>
                <a:srgbClr val="222222"/>
              </a:solidFill>
              <a:effectLst/>
              <a:latin typeface="XCCW Joined 1a" panose="03050602040000000000" pitchFamily="66" charset="0"/>
            </a:endParaRPr>
          </a:p>
          <a:p>
            <a:r>
              <a:rPr lang="en-GB" sz="2300" b="0" i="0" dirty="0" smtClean="0">
                <a:solidFill>
                  <a:srgbClr val="222222"/>
                </a:solidFill>
                <a:effectLst/>
                <a:latin typeface="XCCW Joined 1a" panose="03050602040000000000" pitchFamily="66" charset="0"/>
              </a:rPr>
              <a:t>In Jesus’ Name,</a:t>
            </a:r>
          </a:p>
          <a:p>
            <a:endParaRPr lang="en-GB" sz="2300" dirty="0">
              <a:solidFill>
                <a:srgbClr val="222222"/>
              </a:solidFill>
              <a:latin typeface="XCCW Joined 1a" panose="03050602040000000000" pitchFamily="66" charset="0"/>
            </a:endParaRPr>
          </a:p>
          <a:p>
            <a:r>
              <a:rPr lang="en-GB" sz="2300" b="0" i="0" dirty="0" smtClean="0">
                <a:solidFill>
                  <a:srgbClr val="222222"/>
                </a:solidFill>
                <a:effectLst/>
                <a:latin typeface="XCCW Joined 1a" panose="03050602040000000000" pitchFamily="66" charset="0"/>
              </a:rPr>
              <a:t>Amen.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0376" y="6163699"/>
            <a:ext cx="487363" cy="487363"/>
          </a:xfrm>
          <a:prstGeom prst="rect">
            <a:avLst/>
          </a:prstGeom>
        </p:spPr>
      </p:pic>
    </p:spTree>
    <p:extLst>
      <p:ext uri="{BB962C8B-B14F-4D97-AF65-F5344CB8AC3E}">
        <p14:creationId xmlns:p14="http://schemas.microsoft.com/office/powerpoint/2010/main" val="169701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4842" y="179972"/>
            <a:ext cx="9093367" cy="6440130"/>
          </a:xfrm>
          <a:prstGeom prst="rect">
            <a:avLst/>
          </a:prstGeom>
        </p:spPr>
      </p:pic>
    </p:spTree>
    <p:extLst>
      <p:ext uri="{BB962C8B-B14F-4D97-AF65-F5344CB8AC3E}">
        <p14:creationId xmlns:p14="http://schemas.microsoft.com/office/powerpoint/2010/main" val="207080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942" y="316653"/>
            <a:ext cx="4750634" cy="6211147"/>
          </a:xfrm>
          <a:prstGeom prst="rect">
            <a:avLst/>
          </a:prstGeom>
        </p:spPr>
      </p:pic>
      <p:sp>
        <p:nvSpPr>
          <p:cNvPr id="6" name="Rectangle 5"/>
          <p:cNvSpPr/>
          <p:nvPr/>
        </p:nvSpPr>
        <p:spPr>
          <a:xfrm>
            <a:off x="422031" y="316654"/>
            <a:ext cx="6435969" cy="3206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600" dirty="0" smtClean="0">
              <a:solidFill>
                <a:schemeClr val="tx1"/>
              </a:solidFill>
              <a:latin typeface="XCCW Joined 1a" panose="03050602040000000000" pitchFamily="66" charset="0"/>
            </a:endParaRPr>
          </a:p>
          <a:p>
            <a:pPr algn="ctr"/>
            <a:r>
              <a:rPr lang="en-GB" sz="1600" dirty="0" smtClean="0">
                <a:solidFill>
                  <a:schemeClr val="tx1"/>
                </a:solidFill>
                <a:latin typeface="XCCW Joined 1a" panose="03050602040000000000" pitchFamily="66" charset="0"/>
              </a:rPr>
              <a:t>Let’s move into the presence of the lord, in the name of</a:t>
            </a:r>
          </a:p>
          <a:p>
            <a:pPr algn="ctr"/>
            <a:endParaRPr lang="en-GB" sz="2200" dirty="0" smtClean="0">
              <a:solidFill>
                <a:schemeClr val="tx1"/>
              </a:solidFill>
              <a:latin typeface="XCCW Joined 1a" panose="03050602040000000000" pitchFamily="66" charset="0"/>
            </a:endParaRPr>
          </a:p>
          <a:p>
            <a:pPr algn="ctr"/>
            <a:r>
              <a:rPr lang="en-GB" sz="2200" dirty="0" smtClean="0">
                <a:solidFill>
                  <a:schemeClr val="tx1"/>
                </a:solidFill>
                <a:latin typeface="XCCW Joined 1a" panose="03050602040000000000" pitchFamily="66" charset="0"/>
              </a:rPr>
              <a:t>God the Father,</a:t>
            </a:r>
          </a:p>
          <a:p>
            <a:pPr algn="ctr"/>
            <a:endParaRPr lang="en-GB" sz="2200" dirty="0" smtClean="0">
              <a:solidFill>
                <a:schemeClr val="tx1"/>
              </a:solidFill>
              <a:latin typeface="XCCW Joined 1a" panose="03050602040000000000" pitchFamily="66" charset="0"/>
            </a:endParaRPr>
          </a:p>
          <a:p>
            <a:pPr algn="ctr"/>
            <a:r>
              <a:rPr lang="en-GB" sz="2200" dirty="0" smtClean="0">
                <a:solidFill>
                  <a:schemeClr val="tx1"/>
                </a:solidFill>
                <a:latin typeface="XCCW Joined 1a" panose="03050602040000000000" pitchFamily="66" charset="0"/>
              </a:rPr>
              <a:t>God the Son &amp;</a:t>
            </a:r>
          </a:p>
          <a:p>
            <a:pPr algn="ctr"/>
            <a:endParaRPr lang="en-GB" sz="2200" dirty="0" smtClean="0">
              <a:solidFill>
                <a:schemeClr val="tx1"/>
              </a:solidFill>
              <a:latin typeface="XCCW Joined 1a" panose="03050602040000000000" pitchFamily="66" charset="0"/>
            </a:endParaRPr>
          </a:p>
          <a:p>
            <a:pPr algn="ctr"/>
            <a:r>
              <a:rPr lang="en-GB" sz="2200" dirty="0" smtClean="0">
                <a:solidFill>
                  <a:schemeClr val="tx1"/>
                </a:solidFill>
                <a:latin typeface="XCCW Joined 1a" panose="03050602040000000000" pitchFamily="66" charset="0"/>
              </a:rPr>
              <a:t>God the Holy Spirit.</a:t>
            </a:r>
            <a:endParaRPr lang="en-GB" sz="2200" dirty="0">
              <a:solidFill>
                <a:schemeClr val="tx1"/>
              </a:solidFill>
              <a:latin typeface="XCCW Joined 1a" panose="03050602040000000000" pitchFamily="66" charset="0"/>
            </a:endParaRPr>
          </a:p>
        </p:txBody>
      </p:sp>
      <p:pic>
        <p:nvPicPr>
          <p:cNvPr id="7" name="Picture 6"/>
          <p:cNvPicPr>
            <a:picLocks noChangeAspect="1"/>
          </p:cNvPicPr>
          <p:nvPr/>
        </p:nvPicPr>
        <p:blipFill>
          <a:blip r:embed="rId5"/>
          <a:stretch>
            <a:fillRect/>
          </a:stretch>
        </p:blipFill>
        <p:spPr>
          <a:xfrm>
            <a:off x="422031" y="3818780"/>
            <a:ext cx="6435969" cy="270902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9971" y="6093330"/>
            <a:ext cx="487363" cy="487363"/>
          </a:xfrm>
          <a:prstGeom prst="rect">
            <a:avLst/>
          </a:prstGeom>
        </p:spPr>
      </p:pic>
    </p:spTree>
    <p:extLst>
      <p:ext uri="{BB962C8B-B14F-4D97-AF65-F5344CB8AC3E}">
        <p14:creationId xmlns:p14="http://schemas.microsoft.com/office/powerpoint/2010/main" val="5010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2" descr="http://clipartmag.com/images/mirror-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73" y="302613"/>
            <a:ext cx="4640639" cy="62605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19779" y="500315"/>
            <a:ext cx="6096000" cy="553998"/>
          </a:xfrm>
          <a:prstGeom prst="rect">
            <a:avLst/>
          </a:prstGeom>
        </p:spPr>
        <p:txBody>
          <a:bodyPr>
            <a:spAutoFit/>
          </a:bodyPr>
          <a:lstStyle/>
          <a:p>
            <a:pPr algn="ctr"/>
            <a:r>
              <a:rPr lang="en-GB" sz="3000" dirty="0" smtClean="0">
                <a:solidFill>
                  <a:schemeClr val="tx2"/>
                </a:solidFill>
                <a:latin typeface="CCW Cursive Writing 1" panose="03050602040000000000" pitchFamily="66" charset="0"/>
              </a:rPr>
              <a:t>Let’s reflect… </a:t>
            </a:r>
            <a:endParaRPr lang="en-GB" sz="3000" dirty="0">
              <a:solidFill>
                <a:schemeClr val="tx2"/>
              </a:solidFill>
              <a:latin typeface="CCW Cursive Writing 1" panose="03050602040000000000" pitchFamily="66" charset="0"/>
            </a:endParaRPr>
          </a:p>
        </p:txBody>
      </p:sp>
      <p:pic>
        <p:nvPicPr>
          <p:cNvPr id="3" name="Picture 2"/>
          <p:cNvPicPr>
            <a:picLocks noChangeAspect="1"/>
          </p:cNvPicPr>
          <p:nvPr/>
        </p:nvPicPr>
        <p:blipFill>
          <a:blip r:embed="rId5"/>
          <a:stretch>
            <a:fillRect/>
          </a:stretch>
        </p:blipFill>
        <p:spPr>
          <a:xfrm>
            <a:off x="5126479" y="1189690"/>
            <a:ext cx="6966663" cy="2718921"/>
          </a:xfrm>
          <a:prstGeom prst="rect">
            <a:avLst/>
          </a:prstGeom>
        </p:spPr>
      </p:pic>
      <p:sp>
        <p:nvSpPr>
          <p:cNvPr id="6" name="Rectangle 5"/>
          <p:cNvSpPr/>
          <p:nvPr/>
        </p:nvSpPr>
        <p:spPr>
          <a:xfrm>
            <a:off x="5126479" y="4369302"/>
            <a:ext cx="6883813" cy="1400383"/>
          </a:xfrm>
          <a:prstGeom prst="rect">
            <a:avLst/>
          </a:prstGeom>
        </p:spPr>
        <p:txBody>
          <a:bodyPr wrap="square">
            <a:spAutoFit/>
          </a:bodyPr>
          <a:lstStyle/>
          <a:p>
            <a:pPr algn="ctr"/>
            <a:r>
              <a:rPr lang="en-GB" sz="8500" dirty="0" smtClean="0">
                <a:solidFill>
                  <a:srgbClr val="0070C0"/>
                </a:solidFill>
                <a:latin typeface="XCCW Joined 1a" panose="03050602040000000000" pitchFamily="66" charset="0"/>
              </a:rPr>
              <a:t>Friendship</a:t>
            </a:r>
            <a:endParaRPr lang="en-GB" sz="8500" dirty="0">
              <a:solidFill>
                <a:srgbClr val="0070C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4873" y="6075809"/>
            <a:ext cx="487363" cy="487363"/>
          </a:xfrm>
          <a:prstGeom prst="rect">
            <a:avLst/>
          </a:prstGeom>
        </p:spPr>
      </p:pic>
    </p:spTree>
    <p:extLst>
      <p:ext uri="{BB962C8B-B14F-4D97-AF65-F5344CB8AC3E}">
        <p14:creationId xmlns:p14="http://schemas.microsoft.com/office/powerpoint/2010/main" val="351562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2" descr="http://clipartmag.com/images/mirror-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73" y="302613"/>
            <a:ext cx="4640639" cy="62605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19779" y="500315"/>
            <a:ext cx="6096000" cy="553998"/>
          </a:xfrm>
          <a:prstGeom prst="rect">
            <a:avLst/>
          </a:prstGeom>
        </p:spPr>
        <p:txBody>
          <a:bodyPr>
            <a:spAutoFit/>
          </a:bodyPr>
          <a:lstStyle/>
          <a:p>
            <a:r>
              <a:rPr lang="en-GB" sz="3000" dirty="0" smtClean="0">
                <a:solidFill>
                  <a:schemeClr val="tx2"/>
                </a:solidFill>
                <a:latin typeface="CCW Cursive Writing 1" panose="03050602040000000000" pitchFamily="66" charset="0"/>
              </a:rPr>
              <a:t>Let’s reflect… </a:t>
            </a:r>
            <a:endParaRPr lang="en-GB" sz="3000" dirty="0">
              <a:solidFill>
                <a:schemeClr val="tx2"/>
              </a:solidFill>
              <a:latin typeface="CCW Cursive Writing 1" panose="03050602040000000000" pitchFamily="66" charset="0"/>
            </a:endParaRPr>
          </a:p>
        </p:txBody>
      </p:sp>
      <p:pic>
        <p:nvPicPr>
          <p:cNvPr id="3" name="Picture 2"/>
          <p:cNvPicPr>
            <a:picLocks noChangeAspect="1"/>
          </p:cNvPicPr>
          <p:nvPr/>
        </p:nvPicPr>
        <p:blipFill>
          <a:blip r:embed="rId5"/>
          <a:stretch>
            <a:fillRect/>
          </a:stretch>
        </p:blipFill>
        <p:spPr>
          <a:xfrm>
            <a:off x="5126479" y="1189690"/>
            <a:ext cx="6966663" cy="2718921"/>
          </a:xfrm>
          <a:prstGeom prst="rect">
            <a:avLst/>
          </a:prstGeom>
        </p:spPr>
      </p:pic>
      <p:sp>
        <p:nvSpPr>
          <p:cNvPr id="6" name="Rectangle 5"/>
          <p:cNvSpPr/>
          <p:nvPr/>
        </p:nvSpPr>
        <p:spPr>
          <a:xfrm>
            <a:off x="5126479" y="4043988"/>
            <a:ext cx="5219699" cy="2400657"/>
          </a:xfrm>
          <a:prstGeom prst="rect">
            <a:avLst/>
          </a:prstGeom>
        </p:spPr>
        <p:txBody>
          <a:bodyPr wrap="none">
            <a:spAutoFit/>
          </a:bodyPr>
          <a:lstStyle/>
          <a:p>
            <a:r>
              <a:rPr lang="en-GB" sz="5000" dirty="0" smtClean="0">
                <a:solidFill>
                  <a:srgbClr val="222222"/>
                </a:solidFill>
                <a:latin typeface="XCCW Joined 1a" panose="03050602040000000000" pitchFamily="66" charset="0"/>
              </a:rPr>
              <a:t>Be ready,</a:t>
            </a:r>
          </a:p>
          <a:p>
            <a:r>
              <a:rPr lang="en-GB" sz="5000" dirty="0" smtClean="0">
                <a:solidFill>
                  <a:srgbClr val="222222"/>
                </a:solidFill>
                <a:latin typeface="XCCW Joined 1a" panose="03050602040000000000" pitchFamily="66" charset="0"/>
              </a:rPr>
              <a:t>Be respectful,</a:t>
            </a:r>
          </a:p>
          <a:p>
            <a:r>
              <a:rPr lang="en-GB" sz="5000" dirty="0" smtClean="0">
                <a:solidFill>
                  <a:srgbClr val="FF0000"/>
                </a:solidFill>
                <a:latin typeface="XCCW Joined 1a" panose="03050602040000000000" pitchFamily="66" charset="0"/>
              </a:rPr>
              <a:t>Be safe</a:t>
            </a:r>
            <a:endParaRPr lang="en-GB" sz="5000" dirty="0">
              <a:solidFill>
                <a:srgbClr val="FF000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4873" y="6200963"/>
            <a:ext cx="487363" cy="487363"/>
          </a:xfrm>
          <a:prstGeom prst="rect">
            <a:avLst/>
          </a:prstGeom>
        </p:spPr>
      </p:pic>
    </p:spTree>
    <p:extLst>
      <p:ext uri="{BB962C8B-B14F-4D97-AF65-F5344CB8AC3E}">
        <p14:creationId xmlns:p14="http://schemas.microsoft.com/office/powerpoint/2010/main" val="10862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2" descr="http://clipartmag.com/images/mirror-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73" y="302613"/>
            <a:ext cx="4640639" cy="62605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19779" y="500315"/>
            <a:ext cx="6096000" cy="553998"/>
          </a:xfrm>
          <a:prstGeom prst="rect">
            <a:avLst/>
          </a:prstGeom>
        </p:spPr>
        <p:txBody>
          <a:bodyPr>
            <a:spAutoFit/>
          </a:bodyPr>
          <a:lstStyle/>
          <a:p>
            <a:r>
              <a:rPr lang="en-GB" sz="3000" dirty="0" smtClean="0">
                <a:solidFill>
                  <a:schemeClr val="tx2"/>
                </a:solidFill>
                <a:latin typeface="CCW Cursive Writing 1" panose="03050602040000000000" pitchFamily="66" charset="0"/>
              </a:rPr>
              <a:t>Let’s reflect… </a:t>
            </a:r>
            <a:endParaRPr lang="en-GB" sz="3000" dirty="0">
              <a:solidFill>
                <a:schemeClr val="tx2"/>
              </a:solidFill>
              <a:latin typeface="CCW Cursive Writing 1" panose="03050602040000000000" pitchFamily="66" charset="0"/>
            </a:endParaRPr>
          </a:p>
        </p:txBody>
      </p:sp>
      <p:sp>
        <p:nvSpPr>
          <p:cNvPr id="6" name="Rectangle 5"/>
          <p:cNvSpPr/>
          <p:nvPr/>
        </p:nvSpPr>
        <p:spPr>
          <a:xfrm>
            <a:off x="5126479" y="4043988"/>
            <a:ext cx="184731" cy="861774"/>
          </a:xfrm>
          <a:prstGeom prst="rect">
            <a:avLst/>
          </a:prstGeom>
        </p:spPr>
        <p:txBody>
          <a:bodyPr wrap="none">
            <a:spAutoFit/>
          </a:bodyPr>
          <a:lstStyle/>
          <a:p>
            <a:endParaRPr lang="en-GB" sz="5000" dirty="0">
              <a:solidFill>
                <a:srgbClr val="FF0000"/>
              </a:solidFill>
            </a:endParaRPr>
          </a:p>
        </p:txBody>
      </p:sp>
      <p:pic>
        <p:nvPicPr>
          <p:cNvPr id="2" name="Picture 1"/>
          <p:cNvPicPr>
            <a:picLocks noChangeAspect="1"/>
          </p:cNvPicPr>
          <p:nvPr/>
        </p:nvPicPr>
        <p:blipFill>
          <a:blip r:embed="rId5"/>
          <a:stretch>
            <a:fillRect/>
          </a:stretch>
        </p:blipFill>
        <p:spPr>
          <a:xfrm>
            <a:off x="5329883" y="302613"/>
            <a:ext cx="6496807" cy="6260559"/>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4873" y="6075809"/>
            <a:ext cx="487363" cy="487363"/>
          </a:xfrm>
          <a:prstGeom prst="rect">
            <a:avLst/>
          </a:prstGeom>
        </p:spPr>
      </p:pic>
    </p:spTree>
    <p:extLst>
      <p:ext uri="{BB962C8B-B14F-4D97-AF65-F5344CB8AC3E}">
        <p14:creationId xmlns:p14="http://schemas.microsoft.com/office/powerpoint/2010/main" val="20592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5126479" y="4043988"/>
            <a:ext cx="184731" cy="861774"/>
          </a:xfrm>
          <a:prstGeom prst="rect">
            <a:avLst/>
          </a:prstGeom>
        </p:spPr>
        <p:txBody>
          <a:bodyPr wrap="none">
            <a:spAutoFit/>
          </a:bodyPr>
          <a:lstStyle/>
          <a:p>
            <a:endParaRPr lang="en-GB" sz="5000" dirty="0">
              <a:solidFill>
                <a:srgbClr val="FF0000"/>
              </a:solidFill>
            </a:endParaRPr>
          </a:p>
        </p:txBody>
      </p:sp>
      <p:pic>
        <p:nvPicPr>
          <p:cNvPr id="7" name="Picture 6"/>
          <p:cNvPicPr>
            <a:picLocks noChangeAspect="1"/>
          </p:cNvPicPr>
          <p:nvPr/>
        </p:nvPicPr>
        <p:blipFill>
          <a:blip r:embed="rId4"/>
          <a:stretch>
            <a:fillRect/>
          </a:stretch>
        </p:blipFill>
        <p:spPr>
          <a:xfrm>
            <a:off x="410101" y="1221774"/>
            <a:ext cx="11330252" cy="442192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0101" y="5942474"/>
            <a:ext cx="487363" cy="487363"/>
          </a:xfrm>
          <a:prstGeom prst="rect">
            <a:avLst/>
          </a:prstGeom>
        </p:spPr>
      </p:pic>
    </p:spTree>
    <p:extLst>
      <p:ext uri="{BB962C8B-B14F-4D97-AF65-F5344CB8AC3E}">
        <p14:creationId xmlns:p14="http://schemas.microsoft.com/office/powerpoint/2010/main" val="13295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36576" y="934136"/>
            <a:ext cx="5141655" cy="1631216"/>
          </a:xfrm>
          <a:prstGeom prst="rect">
            <a:avLst/>
          </a:prstGeom>
        </p:spPr>
        <p:txBody>
          <a:bodyPr wrap="square">
            <a:spAutoFit/>
          </a:bodyPr>
          <a:lstStyle/>
          <a:p>
            <a:pPr algn="ctr"/>
            <a:r>
              <a:rPr lang="en-GB" sz="5000" dirty="0" smtClean="0">
                <a:latin typeface="XCCW Joined 1a" panose="03050602040000000000" pitchFamily="66" charset="0"/>
              </a:rPr>
              <a:t>Allergy</a:t>
            </a:r>
          </a:p>
          <a:p>
            <a:pPr algn="ctr"/>
            <a:r>
              <a:rPr lang="en-GB" sz="5000" dirty="0" smtClean="0">
                <a:latin typeface="XCCW Joined 1a" panose="03050602040000000000" pitchFamily="66" charset="0"/>
              </a:rPr>
              <a:t>Awareness </a:t>
            </a:r>
            <a:endParaRPr lang="en-GB" sz="5000" dirty="0">
              <a:latin typeface="XCCW Joined 1a" panose="03050602040000000000" pitchFamily="66" charset="0"/>
            </a:endParaRPr>
          </a:p>
        </p:txBody>
      </p:sp>
      <p:pic>
        <p:nvPicPr>
          <p:cNvPr id="6" name="Picture 5"/>
          <p:cNvPicPr>
            <a:picLocks noChangeAspect="1"/>
          </p:cNvPicPr>
          <p:nvPr/>
        </p:nvPicPr>
        <p:blipFill>
          <a:blip r:embed="rId4"/>
          <a:stretch>
            <a:fillRect/>
          </a:stretch>
        </p:blipFill>
        <p:spPr>
          <a:xfrm>
            <a:off x="5576839" y="324534"/>
            <a:ext cx="6348828" cy="6348828"/>
          </a:xfrm>
          <a:prstGeom prst="rect">
            <a:avLst/>
          </a:prstGeom>
        </p:spPr>
      </p:pic>
      <p:pic>
        <p:nvPicPr>
          <p:cNvPr id="10" name="Picture 9"/>
          <p:cNvPicPr>
            <a:picLocks noChangeAspect="1"/>
          </p:cNvPicPr>
          <p:nvPr/>
        </p:nvPicPr>
        <p:blipFill>
          <a:blip r:embed="rId5"/>
          <a:stretch>
            <a:fillRect/>
          </a:stretch>
        </p:blipFill>
        <p:spPr>
          <a:xfrm>
            <a:off x="168355" y="3376246"/>
            <a:ext cx="5278099" cy="3297116"/>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6576" y="6185999"/>
            <a:ext cx="487363" cy="487363"/>
          </a:xfrm>
          <a:prstGeom prst="rect">
            <a:avLst/>
          </a:prstGeom>
        </p:spPr>
      </p:pic>
    </p:spTree>
    <p:extLst>
      <p:ext uri="{BB962C8B-B14F-4D97-AF65-F5344CB8AC3E}">
        <p14:creationId xmlns:p14="http://schemas.microsoft.com/office/powerpoint/2010/main" val="28161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919287" y="47625"/>
            <a:ext cx="8353425" cy="676275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8648" y="6193196"/>
            <a:ext cx="487363" cy="487363"/>
          </a:xfrm>
          <a:prstGeom prst="rect">
            <a:avLst/>
          </a:prstGeom>
        </p:spPr>
      </p:pic>
    </p:spTree>
    <p:extLst>
      <p:ext uri="{BB962C8B-B14F-4D97-AF65-F5344CB8AC3E}">
        <p14:creationId xmlns:p14="http://schemas.microsoft.com/office/powerpoint/2010/main" val="14642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799367" y="1004956"/>
            <a:ext cx="10610850" cy="1169551"/>
          </a:xfrm>
          <a:prstGeom prst="rect">
            <a:avLst/>
          </a:prstGeom>
          <a:solidFill>
            <a:schemeClr val="bg1"/>
          </a:solidFill>
          <a:ln>
            <a:solidFill>
              <a:schemeClr val="accent1">
                <a:shade val="50000"/>
              </a:schemeClr>
            </a:solidFill>
          </a:ln>
        </p:spPr>
        <p:txBody>
          <a:bodyPr wrap="square">
            <a:spAutoFit/>
          </a:bodyPr>
          <a:lstStyle/>
          <a:p>
            <a:pPr algn="ctr"/>
            <a:r>
              <a:rPr lang="en-GB" sz="3500" dirty="0">
                <a:hlinkClick r:id="rId2"/>
              </a:rPr>
              <a:t>https://youtu.be/-</a:t>
            </a:r>
            <a:r>
              <a:rPr lang="en-GB" sz="3500" dirty="0" smtClean="0">
                <a:hlinkClick r:id="rId2"/>
              </a:rPr>
              <a:t>ulwsiGR364</a:t>
            </a:r>
            <a:endParaRPr lang="en-GB" sz="3500" dirty="0" smtClean="0"/>
          </a:p>
          <a:p>
            <a:pPr algn="ctr"/>
            <a:endParaRPr lang="en-GB" sz="3500" dirty="0"/>
          </a:p>
        </p:txBody>
      </p:sp>
      <p:sp>
        <p:nvSpPr>
          <p:cNvPr id="2" name="Rectangle 1"/>
          <p:cNvSpPr/>
          <p:nvPr/>
        </p:nvSpPr>
        <p:spPr>
          <a:xfrm>
            <a:off x="304799" y="324534"/>
            <a:ext cx="11944350" cy="553998"/>
          </a:xfrm>
          <a:prstGeom prst="rect">
            <a:avLst/>
          </a:prstGeom>
        </p:spPr>
        <p:txBody>
          <a:bodyPr wrap="square">
            <a:spAutoFit/>
          </a:bodyPr>
          <a:lstStyle/>
          <a:p>
            <a:endParaRPr lang="en-GB" sz="3000" dirty="0">
              <a:latin typeface="XCCW Joined 1a" panose="03050602040000000000" pitchFamily="66" charset="0"/>
            </a:endParaRPr>
          </a:p>
        </p:txBody>
      </p:sp>
      <p:sp>
        <p:nvSpPr>
          <p:cNvPr id="5" name="TextBox 4"/>
          <p:cNvSpPr txBox="1"/>
          <p:nvPr/>
        </p:nvSpPr>
        <p:spPr>
          <a:xfrm>
            <a:off x="799367" y="2422358"/>
            <a:ext cx="10610850" cy="1708160"/>
          </a:xfrm>
          <a:prstGeom prst="rect">
            <a:avLst/>
          </a:prstGeom>
          <a:noFill/>
        </p:spPr>
        <p:txBody>
          <a:bodyPr wrap="square" rtlCol="0">
            <a:spAutoFit/>
          </a:bodyPr>
          <a:lstStyle/>
          <a:p>
            <a:pPr algn="ctr"/>
            <a:r>
              <a:rPr lang="en-GB" sz="3500" dirty="0" smtClean="0">
                <a:latin typeface="XCCW Joined 1a" panose="03050602040000000000" pitchFamily="66" charset="0"/>
              </a:rPr>
              <a:t>What can you do to help children and adults with allergies in our school or community stay safe? </a:t>
            </a:r>
            <a:endParaRPr lang="en-GB" sz="3500" dirty="0">
              <a:latin typeface="XCCW Joined 1a" panose="03050602040000000000" pitchFamily="66" charset="0"/>
            </a:endParaRPr>
          </a:p>
        </p:txBody>
      </p:sp>
    </p:spTree>
    <p:extLst>
      <p:ext uri="{BB962C8B-B14F-4D97-AF65-F5344CB8AC3E}">
        <p14:creationId xmlns:p14="http://schemas.microsoft.com/office/powerpoint/2010/main" val="242440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259</TotalTime>
  <Words>127</Words>
  <Application>Microsoft Office PowerPoint</Application>
  <PresentationFormat>Widescreen</PresentationFormat>
  <Paragraphs>33</Paragraphs>
  <Slides>12</Slides>
  <Notes>0</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CCW Cursive Writing 1</vt:lpstr>
      <vt:lpstr>Comic Sans MS</vt:lpstr>
      <vt:lpstr>Trebuchet MS</vt:lpstr>
      <vt:lpstr>Wingdings 3</vt:lpstr>
      <vt:lpstr>XCCW Joined 1a</vt:lpstr>
      <vt:lpstr>Facet</vt:lpstr>
      <vt:lpstr>Miss Thomas’ Collective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Philippians 2:4 Each of you should look not only to your own interests but also to the interests of the others. Don’t look out only for your own interests, but take an interest in others, too. </vt:lpstr>
      <vt:lpstr>PowerPoint Presentation</vt:lpstr>
      <vt:lpstr>PowerPoint Presentation</vt:lpstr>
    </vt:vector>
  </TitlesOfParts>
  <Company>Hardwicke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Thomas’s Collective Worship</dc:title>
  <dc:creator>Jennet Thomas</dc:creator>
  <cp:lastModifiedBy>Jennet Thomas</cp:lastModifiedBy>
  <cp:revision>33</cp:revision>
  <dcterms:created xsi:type="dcterms:W3CDTF">2021-04-10T13:37:14Z</dcterms:created>
  <dcterms:modified xsi:type="dcterms:W3CDTF">2021-04-25T14:41:02Z</dcterms:modified>
</cp:coreProperties>
</file>