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CCE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9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3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8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5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12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1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2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9E59-A91D-4F06-8F23-B5DFCDDD66DC}" type="datetimeFigureOut">
              <a:rPr lang="en-GB" smtClean="0"/>
              <a:pPr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35E24-4429-4692-B0C9-A3622F56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mitlesskids.co.uk/contact-u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New Parents Meeting</a:t>
            </a:r>
            <a:br>
              <a:rPr lang="en-US" b="1" dirty="0"/>
            </a:br>
            <a:r>
              <a:rPr lang="en-US" b="1" dirty="0"/>
              <a:t>Reception (YR) 2020-21</a:t>
            </a:r>
            <a:endParaRPr lang="en-GB" b="1" dirty="0"/>
          </a:p>
        </p:txBody>
      </p:sp>
      <p:pic>
        <p:nvPicPr>
          <p:cNvPr id="4" name="Picture 3" descr="A picture containing clock, drawing, room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393827"/>
            <a:ext cx="1463040" cy="143002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2080" y="186192"/>
            <a:ext cx="9144000" cy="4146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/>
          </a:p>
        </p:txBody>
      </p:sp>
      <p:sp>
        <p:nvSpPr>
          <p:cNvPr id="6" name="Rectangle 5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22363"/>
            <a:ext cx="1504950" cy="108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9137" y="1122363"/>
            <a:ext cx="1504950" cy="1085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nna\Pictures\school 2020\cars carp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60857">
            <a:off x="1675783" y="4645967"/>
            <a:ext cx="2022584" cy="162817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1027" name="Picture 3" descr="C:\Users\Anna\Pictures\my class 2019\IMG_23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6493">
            <a:off x="3595319" y="4680803"/>
            <a:ext cx="2159379" cy="161953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1028" name="Picture 4" descr="C:\Users\Anna\Pictures\my class 2019\IMG_2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6306">
            <a:off x="5664368" y="4813639"/>
            <a:ext cx="2253978" cy="169048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1029" name="Picture 5" descr="C:\Users\Anna\Pictures\my class 19-20\IMG_20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94294">
            <a:off x="7808300" y="4758469"/>
            <a:ext cx="2236847" cy="16776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2" name="5-Point Star 11"/>
          <p:cNvSpPr/>
          <p:nvPr/>
        </p:nvSpPr>
        <p:spPr>
          <a:xfrm>
            <a:off x="209004" y="67882"/>
            <a:ext cx="391887" cy="411089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413655" y="393541"/>
            <a:ext cx="391887" cy="39545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11708673" y="76590"/>
            <a:ext cx="391887" cy="411089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11334205" y="273426"/>
            <a:ext cx="391887" cy="41108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8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264537" y="173389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10720252" y="435428"/>
            <a:ext cx="714103" cy="69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618309"/>
            <a:ext cx="493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Communication</a:t>
            </a:r>
            <a:endParaRPr lang="en-GB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055223" y="1663337"/>
            <a:ext cx="89262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Fortnightly newsletter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School </a:t>
            </a:r>
            <a:r>
              <a:rPr lang="en-US" sz="2800" dirty="0"/>
              <a:t>website</a:t>
            </a:r>
            <a:r>
              <a:rPr lang="en-US" sz="2800" dirty="0" smtClean="0"/>
              <a:t>: </a:t>
            </a:r>
            <a:r>
              <a:rPr lang="en-US" sz="2800" u="sng" dirty="0" smtClean="0"/>
              <a:t>http</a:t>
            </a:r>
            <a:r>
              <a:rPr lang="en-US" sz="2800" u="sng" dirty="0"/>
              <a:t>://www.hardwicke.gloucs.sch.uk/</a:t>
            </a:r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Home </a:t>
            </a:r>
            <a:r>
              <a:rPr lang="en-US" sz="2800" dirty="0" smtClean="0"/>
              <a:t>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One to one meeting with </a:t>
            </a:r>
            <a:r>
              <a:rPr lang="en-US" sz="2800" dirty="0" err="1" smtClean="0"/>
              <a:t>classteacher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Discussions with teachers at the end of each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Twitter </a:t>
            </a:r>
            <a:r>
              <a:rPr lang="en-US" sz="2800" dirty="0" smtClean="0"/>
              <a:t>(</a:t>
            </a:r>
            <a:r>
              <a:rPr lang="en-US" sz="2800" dirty="0" smtClean="0"/>
              <a:t>@</a:t>
            </a:r>
            <a:r>
              <a:rPr lang="en-US" sz="2800" dirty="0" err="1" smtClean="0"/>
              <a:t>EyfsHardwicke</a:t>
            </a:r>
            <a:r>
              <a:rPr lang="en-US" sz="2800" dirty="0" smtClean="0"/>
              <a:t>)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Teachers to Parents texting service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</p:spTree>
    <p:extLst>
      <p:ext uri="{BB962C8B-B14F-4D97-AF65-F5344CB8AC3E}">
        <p14:creationId xmlns:p14="http://schemas.microsoft.com/office/powerpoint/2010/main" val="244013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3705" y="335671"/>
            <a:ext cx="7289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/>
              <a:t>Opportunities to get Involved</a:t>
            </a:r>
            <a:endParaRPr lang="en-GB" sz="4400" u="sng" dirty="0"/>
          </a:p>
        </p:txBody>
      </p:sp>
      <p:sp>
        <p:nvSpPr>
          <p:cNvPr id="4" name="5-Point Star 3"/>
          <p:cNvSpPr/>
          <p:nvPr/>
        </p:nvSpPr>
        <p:spPr>
          <a:xfrm>
            <a:off x="10702346" y="408426"/>
            <a:ext cx="714103" cy="69668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1303725" y="971254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32452" y="1179443"/>
            <a:ext cx="993193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Parents can get involved in school life by</a:t>
            </a:r>
            <a:r>
              <a:rPr lang="en-US" dirty="0"/>
              <a:t>:</a:t>
            </a:r>
          </a:p>
          <a:p>
            <a:endParaRPr lang="en-US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Coming into school to listen to children read</a:t>
            </a:r>
          </a:p>
          <a:p>
            <a:pPr lvl="1"/>
            <a:endParaRPr lang="en-US" sz="9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Help prepare teaching resources</a:t>
            </a:r>
          </a:p>
          <a:p>
            <a:pPr lvl="1"/>
            <a:endParaRPr lang="en-US" sz="9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Complete ‘WOW’ vouchers for your children to share their      	achievements in class. </a:t>
            </a:r>
          </a:p>
          <a:p>
            <a:pPr lvl="1"/>
            <a:endParaRPr lang="en-US" sz="9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Help with gardening </a:t>
            </a:r>
          </a:p>
          <a:p>
            <a:pPr lvl="1"/>
            <a:endParaRPr lang="en-US" sz="9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Assist with Forest School</a:t>
            </a:r>
          </a:p>
          <a:p>
            <a:pPr lvl="1"/>
            <a:endParaRPr lang="en-US" sz="900" dirty="0"/>
          </a:p>
          <a:p>
            <a:pPr lvl="1">
              <a:buFont typeface="Arial" charset="0"/>
              <a:buChar char="•"/>
            </a:pPr>
            <a:r>
              <a:rPr lang="en-US" sz="2800" dirty="0"/>
              <a:t>    Help with school trips</a:t>
            </a:r>
          </a:p>
          <a:p>
            <a:pPr lvl="1"/>
            <a:endParaRPr lang="en-US" sz="900" dirty="0"/>
          </a:p>
          <a:p>
            <a:pPr lvl="1"/>
            <a:r>
              <a:rPr lang="en-US" sz="2800" dirty="0"/>
              <a:t>If you are able to spare an hour or two to help within school please visit or contact the school office to request a DBS check.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</p:spTree>
    <p:extLst>
      <p:ext uri="{BB962C8B-B14F-4D97-AF65-F5344CB8AC3E}">
        <p14:creationId xmlns:p14="http://schemas.microsoft.com/office/powerpoint/2010/main" val="4268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3793" y="386264"/>
            <a:ext cx="7201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Learning Time at Hardwicke</a:t>
            </a:r>
            <a:endParaRPr lang="en-GB" sz="4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325216" y="1103087"/>
            <a:ext cx="1086678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600" dirty="0"/>
              <a:t> </a:t>
            </a:r>
            <a:r>
              <a:rPr lang="en-US" sz="2800" b="1" dirty="0"/>
              <a:t>8:45am</a:t>
            </a:r>
            <a:r>
              <a:rPr lang="en-US" sz="2800" dirty="0"/>
              <a:t> – EYFS main foyer door opens</a:t>
            </a:r>
          </a:p>
          <a:p>
            <a:pPr>
              <a:buFont typeface="Arial" charset="0"/>
              <a:buChar char="•"/>
            </a:pPr>
            <a:r>
              <a:rPr lang="en-US" sz="2800" b="1" dirty="0"/>
              <a:t> 8:55am </a:t>
            </a:r>
            <a:r>
              <a:rPr lang="en-US" sz="2800" dirty="0"/>
              <a:t>– EYFS main foyer door closes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9:00am</a:t>
            </a:r>
            <a:r>
              <a:rPr lang="en-US" sz="2800" dirty="0"/>
              <a:t> – Registration 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9.05am </a:t>
            </a:r>
            <a:r>
              <a:rPr lang="en-US" sz="2800" dirty="0"/>
              <a:t>– Whole school / class worship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9:35am </a:t>
            </a:r>
            <a:r>
              <a:rPr lang="en-US" sz="2800" dirty="0"/>
              <a:t>– Lesson one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10.20am</a:t>
            </a:r>
            <a:r>
              <a:rPr lang="en-US" sz="2800" dirty="0"/>
              <a:t> – milk and snack time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10:30-10:45am</a:t>
            </a:r>
            <a:r>
              <a:rPr lang="en-US" sz="2800" dirty="0"/>
              <a:t> – Playtime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10:45 </a:t>
            </a:r>
            <a:r>
              <a:rPr lang="en-US" sz="2800" dirty="0"/>
              <a:t>– Lesson two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12:00-1:00pm</a:t>
            </a:r>
            <a:r>
              <a:rPr lang="en-US" sz="2800" dirty="0"/>
              <a:t> – Lunchtime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1:00pm </a:t>
            </a:r>
            <a:r>
              <a:rPr lang="en-US" sz="2800" dirty="0"/>
              <a:t>– Lesson three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2:00-2:10pm</a:t>
            </a:r>
            <a:r>
              <a:rPr lang="en-US" sz="2800" dirty="0"/>
              <a:t> – Playtime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sz="2800" b="1" dirty="0"/>
              <a:t>2:10pm </a:t>
            </a:r>
            <a:r>
              <a:rPr lang="en-US" sz="2800" dirty="0"/>
              <a:t>– Lesson four</a:t>
            </a:r>
          </a:p>
          <a:p>
            <a:pPr>
              <a:buFont typeface="Arial" charset="0"/>
              <a:buChar char="•"/>
            </a:pPr>
            <a:r>
              <a:rPr lang="en-US" sz="2800" b="1" dirty="0"/>
              <a:t> 3:00pm </a:t>
            </a:r>
            <a:r>
              <a:rPr lang="en-US" sz="2800" dirty="0"/>
              <a:t>– Home time </a:t>
            </a:r>
            <a:endParaRPr lang="en-GB" sz="2800" dirty="0"/>
          </a:p>
          <a:p>
            <a:pPr>
              <a:buFont typeface="Arial" charset="0"/>
              <a:buChar char="•"/>
            </a:pPr>
            <a:endParaRPr lang="en-US" sz="4000" dirty="0"/>
          </a:p>
          <a:p>
            <a:pPr>
              <a:buFont typeface="Arial" charset="0"/>
              <a:buChar char="•"/>
            </a:pPr>
            <a:endParaRPr lang="en-US" sz="4000" dirty="0"/>
          </a:p>
        </p:txBody>
      </p:sp>
      <p:sp>
        <p:nvSpPr>
          <p:cNvPr id="5" name="5-Point Star 4"/>
          <p:cNvSpPr/>
          <p:nvPr/>
        </p:nvSpPr>
        <p:spPr>
          <a:xfrm>
            <a:off x="10946674" y="386264"/>
            <a:ext cx="714103" cy="69668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1303725" y="971254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11364686" y="6034009"/>
            <a:ext cx="714103" cy="69668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0946674" y="5449019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86742" y="88276"/>
            <a:ext cx="75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02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:\PHOTOS 2018\IMG_8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14092">
            <a:off x="2836855" y="3922387"/>
            <a:ext cx="2967594" cy="2216536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8032" y="426720"/>
            <a:ext cx="7080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Our Curriculum</a:t>
            </a:r>
            <a:endParaRPr lang="en-GB" sz="4400" dirty="0"/>
          </a:p>
        </p:txBody>
      </p:sp>
      <p:sp>
        <p:nvSpPr>
          <p:cNvPr id="5" name="5-Point Star 4"/>
          <p:cNvSpPr/>
          <p:nvPr/>
        </p:nvSpPr>
        <p:spPr>
          <a:xfrm>
            <a:off x="10746374" y="622911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1347268" y="209502"/>
            <a:ext cx="714103" cy="69668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913015" y="209502"/>
            <a:ext cx="6831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pic>
        <p:nvPicPr>
          <p:cNvPr id="1026" name="Picture 2" descr="F:\PHOTOS 2018\IMG_02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12007">
            <a:off x="7378882" y="4085278"/>
            <a:ext cx="2872113" cy="214522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29" name="Picture 5" descr="F:\PHOTOS 2018\IMG_0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57104">
            <a:off x="9489741" y="3844231"/>
            <a:ext cx="2756452" cy="2058831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1" name="Picture 7" descr="F:\PHOTOS 2018\IMG_8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13594">
            <a:off x="4090770" y="1559791"/>
            <a:ext cx="2666456" cy="1991612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3" name="Picture 9" descr="F:\PHOTOS 2018\IMG_8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07920">
            <a:off x="6322763" y="1549563"/>
            <a:ext cx="2788047" cy="208243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4" name="Picture 10" descr="F:\PHOTOS 2018\IMG_80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61533">
            <a:off x="919641" y="3675132"/>
            <a:ext cx="2804219" cy="2094509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0" name="Picture 6" descr="F:\PHOTOS 2018\IMG_05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32114" y="1464419"/>
            <a:ext cx="2676642" cy="199922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6" name="Picture 12" descr="F:\PHOTOS 2018\IMG_92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7333" y="1292571"/>
            <a:ext cx="2687351" cy="200722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1037" name="Picture 13" descr="F:\PHOTOS 2018\IMG_941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5035331" y="4136684"/>
            <a:ext cx="2915973" cy="217798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0498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9589" y="501134"/>
            <a:ext cx="5651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Our Curriculum</a:t>
            </a:r>
            <a:endParaRPr lang="en-GB" sz="4400" dirty="0"/>
          </a:p>
        </p:txBody>
      </p:sp>
      <p:sp>
        <p:nvSpPr>
          <p:cNvPr id="6" name="5-Point Star 5"/>
          <p:cNvSpPr/>
          <p:nvPr/>
        </p:nvSpPr>
        <p:spPr>
          <a:xfrm>
            <a:off x="11573691" y="189168"/>
            <a:ext cx="505097" cy="4977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47405" y="214345"/>
            <a:ext cx="74545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pic>
        <p:nvPicPr>
          <p:cNvPr id="9" name="Picture 4" descr="F:\PHOTOS 2018\IMG_0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40006">
            <a:off x="6063563" y="1607474"/>
            <a:ext cx="2742409" cy="2048343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0" name="Picture 2" descr="F:\PHOTOS 2018\IMG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505">
            <a:off x="8313761" y="1167701"/>
            <a:ext cx="2884325" cy="2154342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1" name="Picture 3" descr="F:\PHOTOS 2018\IMG_0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3568">
            <a:off x="1408387" y="1148641"/>
            <a:ext cx="2567263" cy="1917523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4" name="Picture 6" descr="F:\PHOTOS 2018\IMG_8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40599">
            <a:off x="1050581" y="4029533"/>
            <a:ext cx="2886501" cy="2155967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5" name="Picture 7" descr="F:\PHOTOS 2018\IMG_81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6370" y="3472950"/>
            <a:ext cx="2952761" cy="2205457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6" name="Picture 8" descr="F:\PHOTOS 2018\IMG_81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595576">
            <a:off x="9327485" y="4036914"/>
            <a:ext cx="2943008" cy="2198172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3" name="Picture 5" descr="F:\PHOTOS 2018\IMG_06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5763" y="3167269"/>
            <a:ext cx="2896011" cy="216307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7" name="Picture 9" descr="F:\PHOTOS 2018\IMG_812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3860" y="1219119"/>
            <a:ext cx="2729948" cy="2039035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2058" name="Picture 10" descr="F:\PHOTOS 2018\IMG_965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62148" y="4644501"/>
            <a:ext cx="2750617" cy="2054473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sp>
        <p:nvSpPr>
          <p:cNvPr id="16" name="5-Point Star 15"/>
          <p:cNvSpPr/>
          <p:nvPr/>
        </p:nvSpPr>
        <p:spPr>
          <a:xfrm>
            <a:off x="11042469" y="468042"/>
            <a:ext cx="531222" cy="500352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78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36459" y="2845886"/>
            <a:ext cx="6858000" cy="116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9434" y="448883"/>
            <a:ext cx="5247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u="sng" dirty="0"/>
              <a:t>School Uniform</a:t>
            </a:r>
            <a:endParaRPr lang="en-GB" sz="4400" u="sng" dirty="0"/>
          </a:p>
        </p:txBody>
      </p:sp>
      <p:sp>
        <p:nvSpPr>
          <p:cNvPr id="4" name="Rectangle 3"/>
          <p:cNvSpPr/>
          <p:nvPr/>
        </p:nvSpPr>
        <p:spPr>
          <a:xfrm>
            <a:off x="1814178" y="1203310"/>
            <a:ext cx="91877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We are very proud of our school uniform-it makes us feel part of one family and gives us our identity. </a:t>
            </a:r>
          </a:p>
          <a:p>
            <a:r>
              <a:rPr lang="en-US" sz="2200" dirty="0">
                <a:solidFill>
                  <a:srgbClr val="0070C0"/>
                </a:solidFill>
              </a:rPr>
              <a:t>Our school uniform is available to purchase from the </a:t>
            </a:r>
            <a:r>
              <a:rPr lang="en-US" sz="2200" b="1" dirty="0">
                <a:solidFill>
                  <a:srgbClr val="0070C0"/>
                </a:solidFill>
              </a:rPr>
              <a:t>Uniform Shop </a:t>
            </a:r>
            <a:r>
              <a:rPr lang="en-US" sz="2200" dirty="0">
                <a:solidFill>
                  <a:srgbClr val="0070C0"/>
                </a:solidFill>
              </a:rPr>
              <a:t>in Gloucester. (99 Northgate Street – 01452 413339)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716" y="2702227"/>
            <a:ext cx="414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PE-PLEASE MAKE SURE YOU NAME </a:t>
            </a:r>
            <a:r>
              <a:rPr lang="en-US" sz="2400" b="1" u="sng" dirty="0">
                <a:solidFill>
                  <a:srgbClr val="FF0000"/>
                </a:solidFill>
              </a:rPr>
              <a:t>EVERYTHING!!</a:t>
            </a:r>
            <a:endParaRPr lang="en-GB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2208" y="3564834"/>
            <a:ext cx="52611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PE Kit:</a:t>
            </a:r>
          </a:p>
          <a:p>
            <a:r>
              <a:rPr lang="en-US" sz="2000" dirty="0"/>
              <a:t>Your child will need:</a:t>
            </a:r>
          </a:p>
          <a:p>
            <a:r>
              <a:rPr lang="en-US" sz="2000" dirty="0"/>
              <a:t>White t-shirt </a:t>
            </a:r>
          </a:p>
          <a:p>
            <a:r>
              <a:rPr lang="en-US" sz="2000" dirty="0"/>
              <a:t>Black / Royal blue shorts</a:t>
            </a:r>
          </a:p>
          <a:p>
            <a:r>
              <a:rPr lang="en-US" sz="2000" dirty="0"/>
              <a:t>Daps</a:t>
            </a:r>
          </a:p>
          <a:p>
            <a:r>
              <a:rPr lang="en-US" sz="2000" dirty="0"/>
              <a:t>PE kits should be left on your child’s peg in a Hardwicke PE Bag available from the </a:t>
            </a:r>
            <a:r>
              <a:rPr lang="en-US" sz="2000" b="1" dirty="0"/>
              <a:t>Uniform Shop </a:t>
            </a:r>
            <a:r>
              <a:rPr lang="en-US" sz="2000" dirty="0"/>
              <a:t>in Gloucester.</a:t>
            </a:r>
            <a:endParaRPr lang="en-GB" sz="2000" dirty="0"/>
          </a:p>
        </p:txBody>
      </p:sp>
      <p:sp>
        <p:nvSpPr>
          <p:cNvPr id="8" name="5-Point Star 7"/>
          <p:cNvSpPr/>
          <p:nvPr/>
        </p:nvSpPr>
        <p:spPr>
          <a:xfrm>
            <a:off x="11260183" y="136917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0624457" y="378338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381560" y="190471"/>
            <a:ext cx="7493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511" y="3053080"/>
            <a:ext cx="1179747" cy="23979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90687" y="4056269"/>
            <a:ext cx="1299018" cy="24107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512497" y="2588592"/>
            <a:ext cx="166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Winter uniform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74087" y="3644347"/>
            <a:ext cx="18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Summer uniform</a:t>
            </a:r>
          </a:p>
        </p:txBody>
      </p:sp>
      <p:pic>
        <p:nvPicPr>
          <p:cNvPr id="1026" name="Picture 2" descr="C:\Users\Anna\Downloads\41afc992-314c-4b60-9402-ffa3019ae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4271" y="3041673"/>
            <a:ext cx="1108185" cy="2416291"/>
          </a:xfrm>
          <a:prstGeom prst="rect">
            <a:avLst/>
          </a:prstGeom>
          <a:noFill/>
        </p:spPr>
      </p:pic>
      <p:pic>
        <p:nvPicPr>
          <p:cNvPr id="1027" name="Picture 3" descr="C:\Users\Anna\Downloads\9139ad8a-32b1-4bfc-af57-df6a3e574fd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01711" y="4053584"/>
            <a:ext cx="1253134" cy="2419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02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5886" y="2836459"/>
            <a:ext cx="6858000" cy="118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5907" y="470263"/>
            <a:ext cx="4746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LUNCHTIME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245704" y="1166191"/>
            <a:ext cx="1094629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12:00pm – </a:t>
            </a:r>
            <a:r>
              <a:rPr lang="en-US" sz="2000" dirty="0"/>
              <a:t>Children go to the hall for either a hot dinner or packed lunch.</a:t>
            </a:r>
          </a:p>
          <a:p>
            <a:r>
              <a:rPr lang="en-US" sz="2000" dirty="0"/>
              <a:t>                    </a:t>
            </a:r>
            <a:r>
              <a:rPr lang="en-US" sz="2000" b="1" dirty="0"/>
              <a:t>Hot dinners – </a:t>
            </a:r>
            <a:r>
              <a:rPr lang="en-US" sz="2000" dirty="0"/>
              <a:t>Children line up and are served their dinner which they take to the table </a:t>
            </a:r>
          </a:p>
          <a:p>
            <a:r>
              <a:rPr lang="en-US" sz="2000" dirty="0"/>
              <a:t>                    themselves. Children are encouraged to eat within a half hour time frame (some children </a:t>
            </a:r>
          </a:p>
          <a:p>
            <a:r>
              <a:rPr lang="en-US" sz="2000" dirty="0"/>
              <a:t>                    take longer and that is fine!) Meals are cooked on site each day and provide the children </a:t>
            </a:r>
          </a:p>
          <a:p>
            <a:r>
              <a:rPr lang="en-US" sz="2000" dirty="0"/>
              <a:t>                    with a healthy and balanced dinner. The children have a choice of three different meals </a:t>
            </a:r>
          </a:p>
          <a:p>
            <a:r>
              <a:rPr lang="en-US" sz="2000" dirty="0"/>
              <a:t>	    every day – </a:t>
            </a:r>
            <a:r>
              <a:rPr lang="en-US" sz="2000" b="1" i="1" dirty="0"/>
              <a:t>a menu will be sent home to you</a:t>
            </a:r>
            <a:r>
              <a:rPr lang="en-US" sz="2000" dirty="0"/>
              <a:t>. To begin with we ask that you make the </a:t>
            </a:r>
          </a:p>
          <a:p>
            <a:r>
              <a:rPr lang="en-US" sz="2000" dirty="0"/>
              <a:t>                    choice for your child each day and indicate this by using stickers that we provide you </a:t>
            </a:r>
          </a:p>
          <a:p>
            <a:r>
              <a:rPr lang="en-US" sz="2000" dirty="0"/>
              <a:t>                    with.</a:t>
            </a:r>
          </a:p>
          <a:p>
            <a:r>
              <a:rPr lang="en-US" sz="2000" b="1" dirty="0"/>
              <a:t>Packed lunches </a:t>
            </a:r>
            <a:r>
              <a:rPr lang="en-US" sz="2000" dirty="0"/>
              <a:t>– We find the children are far happier with a small attractively </a:t>
            </a:r>
          </a:p>
          <a:p>
            <a:r>
              <a:rPr lang="en-US" sz="2000" dirty="0"/>
              <a:t>presented lunch, e.g. a small sandwich, a few crisps in a container, some grapes and </a:t>
            </a:r>
          </a:p>
          <a:p>
            <a:r>
              <a:rPr lang="en-US" sz="2000" dirty="0"/>
              <a:t>maybe a small cereal bar. We are a healthy eating school and do not allow </a:t>
            </a:r>
          </a:p>
          <a:p>
            <a:r>
              <a:rPr lang="en-US" sz="2000" dirty="0"/>
              <a:t>confectionary in lunch boxes. Your child will need a drink but fizzy drinks are strictly </a:t>
            </a:r>
          </a:p>
          <a:p>
            <a:r>
              <a:rPr lang="en-US" sz="2000" dirty="0"/>
              <a:t>not allowed. All lunch boxes and drink bottles must be clearly named. </a:t>
            </a:r>
          </a:p>
          <a:p>
            <a:endParaRPr lang="en-GB" sz="900" dirty="0"/>
          </a:p>
          <a:p>
            <a:r>
              <a:rPr lang="en-US" sz="2000" b="1" dirty="0"/>
              <a:t>12:30pm –</a:t>
            </a:r>
            <a:r>
              <a:rPr lang="en-US" sz="2000" dirty="0"/>
              <a:t> Children go to the playground where they partake in OPAL. </a:t>
            </a:r>
          </a:p>
          <a:p>
            <a:endParaRPr lang="en-US" sz="900" dirty="0"/>
          </a:p>
          <a:p>
            <a:r>
              <a:rPr lang="en-US" sz="2000" b="1" dirty="0"/>
              <a:t>12:55pm</a:t>
            </a:r>
            <a:r>
              <a:rPr lang="en-US" sz="2000" dirty="0"/>
              <a:t> </a:t>
            </a:r>
            <a:r>
              <a:rPr lang="en-US" sz="2000" b="1" dirty="0"/>
              <a:t>– </a:t>
            </a:r>
            <a:r>
              <a:rPr lang="en-US" sz="2000" dirty="0"/>
              <a:t>The bell is rung for the children to tidy up the games and equipment from OPAL and children </a:t>
            </a:r>
          </a:p>
          <a:p>
            <a:r>
              <a:rPr lang="en-US" sz="2000" dirty="0"/>
              <a:t>                     line up.</a:t>
            </a:r>
          </a:p>
          <a:p>
            <a:endParaRPr lang="en-US" sz="900" dirty="0"/>
          </a:p>
          <a:p>
            <a:r>
              <a:rPr lang="en-US" sz="2000" b="1" dirty="0"/>
              <a:t>1:00pm –</a:t>
            </a:r>
            <a:r>
              <a:rPr lang="en-US" sz="2000" dirty="0"/>
              <a:t>  Staff collect their class from the infant playground and escort them back to class. </a:t>
            </a:r>
            <a:endParaRPr lang="en-GB" sz="2000" dirty="0"/>
          </a:p>
        </p:txBody>
      </p:sp>
      <p:sp>
        <p:nvSpPr>
          <p:cNvPr id="5" name="5-Point Star 4"/>
          <p:cNvSpPr/>
          <p:nvPr/>
        </p:nvSpPr>
        <p:spPr>
          <a:xfrm>
            <a:off x="11268891" y="152675"/>
            <a:ext cx="714103" cy="69668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0633165" y="543018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664821" y="147097"/>
            <a:ext cx="6984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pic>
        <p:nvPicPr>
          <p:cNvPr id="8" name="Picture 7" descr="http://www.thewoodlands.durham.sch.uk/wp-content/uploads/sites/153/2015/09/Dinner-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713671"/>
            <a:ext cx="11906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Packed Lunches - Woodchurch Primary 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69315" y="3503711"/>
            <a:ext cx="2037155" cy="114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31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1074" y="391886"/>
            <a:ext cx="637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SNACK TIME</a:t>
            </a:r>
            <a:endParaRPr lang="en-GB" sz="4400" u="sng" dirty="0"/>
          </a:p>
        </p:txBody>
      </p:sp>
      <p:sp>
        <p:nvSpPr>
          <p:cNvPr id="4" name="5-Point Star 3"/>
          <p:cNvSpPr/>
          <p:nvPr/>
        </p:nvSpPr>
        <p:spPr>
          <a:xfrm>
            <a:off x="11295015" y="116298"/>
            <a:ext cx="714103" cy="69668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0580912" y="428263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72209" y="1007168"/>
            <a:ext cx="10668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Snack time is at 10:20am </a:t>
            </a:r>
          </a:p>
          <a:p>
            <a:endParaRPr lang="en-US" sz="2200" dirty="0"/>
          </a:p>
          <a:p>
            <a:r>
              <a:rPr lang="en-US" sz="2200" dirty="0"/>
              <a:t>Each child is offered a free piece of fruit each day so please do not send additional ‘snacks’ into school.</a:t>
            </a:r>
          </a:p>
          <a:p>
            <a:endParaRPr lang="en-US" sz="900" dirty="0"/>
          </a:p>
          <a:p>
            <a:r>
              <a:rPr lang="en-US" sz="2200" dirty="0"/>
              <a:t>Children will be given their milk or water.</a:t>
            </a:r>
          </a:p>
          <a:p>
            <a:endParaRPr lang="en-US" sz="900" dirty="0"/>
          </a:p>
          <a:p>
            <a:r>
              <a:rPr lang="en-US" sz="2200" i="1" dirty="0">
                <a:solidFill>
                  <a:srgbClr val="FF0000"/>
                </a:solidFill>
              </a:rPr>
              <a:t>(Please remember to sign up to </a:t>
            </a:r>
            <a:r>
              <a:rPr lang="en-US" sz="2200" b="1" i="1" dirty="0">
                <a:solidFill>
                  <a:srgbClr val="FF0000"/>
                </a:solidFill>
              </a:rPr>
              <a:t>Cool Milk </a:t>
            </a:r>
            <a:r>
              <a:rPr lang="en-US" sz="2200" i="1" dirty="0">
                <a:solidFill>
                  <a:srgbClr val="FF0000"/>
                </a:solidFill>
              </a:rPr>
              <a:t>online where your child will receive free milk up until the term of their 5</a:t>
            </a:r>
            <a:r>
              <a:rPr lang="en-US" sz="2200" i="1" baseline="30000" dirty="0">
                <a:solidFill>
                  <a:srgbClr val="FF0000"/>
                </a:solidFill>
              </a:rPr>
              <a:t>th</a:t>
            </a:r>
            <a:r>
              <a:rPr lang="en-US" sz="2200" i="1" dirty="0">
                <a:solidFill>
                  <a:srgbClr val="FF0000"/>
                </a:solidFill>
              </a:rPr>
              <a:t> birthday. Once your child is five you will need to re-register and pay for your child to receive milk. Please be advised that once you have paid it takes two weeks to show on our list in school.)</a:t>
            </a:r>
          </a:p>
          <a:p>
            <a:endParaRPr lang="en-US" sz="900" dirty="0"/>
          </a:p>
          <a:p>
            <a:r>
              <a:rPr lang="en-US" sz="2200" dirty="0"/>
              <a:t>All children will have access to water if they prefer. Please send your child into school with a named water bottle. Please ensure it is water as we are a healthy eating school! </a:t>
            </a:r>
          </a:p>
          <a:p>
            <a:endParaRPr lang="en-US" sz="900" dirty="0"/>
          </a:p>
          <a:p>
            <a:r>
              <a:rPr lang="en-US" sz="2200" dirty="0"/>
              <a:t>Children will sit at their tables with their peers during snack time where we will share a story.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64970" y="207220"/>
            <a:ext cx="6940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4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474" y="391886"/>
            <a:ext cx="6374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LIMITLESS KIDS</a:t>
            </a:r>
            <a:endParaRPr lang="en-GB" sz="4400" u="sng" dirty="0"/>
          </a:p>
        </p:txBody>
      </p:sp>
      <p:sp>
        <p:nvSpPr>
          <p:cNvPr id="4" name="5-Point Star 3"/>
          <p:cNvSpPr/>
          <p:nvPr/>
        </p:nvSpPr>
        <p:spPr>
          <a:xfrm>
            <a:off x="11295015" y="116298"/>
            <a:ext cx="714103" cy="69668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0580912" y="428263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764970" y="207220"/>
            <a:ext cx="6940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93371" y="1320800"/>
            <a:ext cx="1063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At Hardwicke Parochial Primary Academy, Limitless Kids offer Breakfast Club and After School Club</a:t>
            </a:r>
          </a:p>
        </p:txBody>
      </p:sp>
      <p:pic>
        <p:nvPicPr>
          <p:cNvPr id="1028" name="Picture 4" descr="https://limitlesskids.co.uk/img/photos/school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4832" y="2097994"/>
            <a:ext cx="3429000" cy="443865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35200" y="18932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Limitless Kids provide an Out Of School Club for children from Hardwicke Parochial Primary School. We are OFSTED rated as GOOD and our registered number for Hardwicke is EY495657.</a:t>
            </a:r>
            <a:endParaRPr lang="en-GB" i="1" dirty="0"/>
          </a:p>
        </p:txBody>
      </p:sp>
      <p:sp>
        <p:nvSpPr>
          <p:cNvPr id="12" name="Rectangle 11"/>
          <p:cNvSpPr/>
          <p:nvPr/>
        </p:nvSpPr>
        <p:spPr>
          <a:xfrm>
            <a:off x="1712687" y="296069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Breakfast Club starts at 8am until school starts</a:t>
            </a:r>
          </a:p>
          <a:p>
            <a:r>
              <a:rPr lang="en-GB" sz="2400" b="1" dirty="0"/>
              <a:t>After School Club starts at 3:15pm – 6:15pm</a:t>
            </a:r>
          </a:p>
          <a:p>
            <a:endParaRPr lang="en-GB" sz="2400" b="1" dirty="0"/>
          </a:p>
          <a:p>
            <a:r>
              <a:rPr lang="en-GB" sz="2400" b="1" dirty="0"/>
              <a:t>If you would like more information please contact them:</a:t>
            </a:r>
          </a:p>
          <a:p>
            <a:endParaRPr lang="en-GB" sz="2400" b="1" dirty="0"/>
          </a:p>
          <a:p>
            <a:r>
              <a:rPr lang="en-GB" sz="2400" b="1" dirty="0"/>
              <a:t> </a:t>
            </a:r>
            <a:r>
              <a:rPr lang="en-GB" sz="4000" b="1" u="sng" dirty="0">
                <a:hlinkClick r:id="rId4"/>
              </a:rPr>
              <a:t>07741 470076</a:t>
            </a:r>
            <a:br>
              <a:rPr lang="en-GB" sz="4000" b="1" u="sng" dirty="0">
                <a:hlinkClick r:id="rId4"/>
              </a:rPr>
            </a:br>
            <a:r>
              <a:rPr lang="en-GB" sz="4000" b="1" dirty="0"/>
              <a:t> </a:t>
            </a:r>
            <a:r>
              <a:rPr lang="en-GB" sz="4000" b="1" dirty="0" err="1">
                <a:hlinkClick r:id="rId4"/>
              </a:rPr>
              <a:t>info@limitlesskids.co.uk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43144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3497" y="566057"/>
            <a:ext cx="6226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ANY QUESTIONS?</a:t>
            </a:r>
            <a:endParaRPr lang="en-GB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22172" y="1784056"/>
            <a:ext cx="8038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 question is a silly question!</a:t>
            </a:r>
          </a:p>
          <a:p>
            <a:r>
              <a:rPr lang="en-US" sz="4000" dirty="0">
                <a:solidFill>
                  <a:srgbClr val="FFC000"/>
                </a:solidFill>
              </a:rPr>
              <a:t>Please email your questions to: </a:t>
            </a:r>
            <a:r>
              <a:rPr lang="en-US" sz="4000" dirty="0">
                <a:solidFill>
                  <a:srgbClr val="00B050"/>
                </a:solidFill>
              </a:rPr>
              <a:t>eyfs@Hardwicke.gloucs.sch.uk</a:t>
            </a:r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03469" y="256065"/>
            <a:ext cx="714103" cy="696686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3074123" y="309131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8900157" y="583474"/>
            <a:ext cx="714103" cy="696686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420982" y="602434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86445" y="12257"/>
            <a:ext cx="6923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</a:t>
            </a:r>
            <a:endParaRPr lang="en-GB" dirty="0"/>
          </a:p>
        </p:txBody>
      </p:sp>
      <p:sp>
        <p:nvSpPr>
          <p:cNvPr id="10" name="5-Point Star 9"/>
          <p:cNvSpPr/>
          <p:nvPr/>
        </p:nvSpPr>
        <p:spPr>
          <a:xfrm>
            <a:off x="9614260" y="3723048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8965472" y="4015623"/>
            <a:ext cx="714103" cy="696686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2569025" y="3474920"/>
            <a:ext cx="714103" cy="696686"/>
          </a:xfrm>
          <a:prstGeom prst="star5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3217813" y="3823263"/>
            <a:ext cx="714103" cy="696686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13614"/>
          </a:xfrm>
        </p:spPr>
        <p:txBody>
          <a:bodyPr>
            <a:normAutofit/>
          </a:bodyPr>
          <a:lstStyle/>
          <a:p>
            <a:r>
              <a:rPr lang="en-US" dirty="0"/>
              <a:t>Our vision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040" y="2429169"/>
            <a:ext cx="9144000" cy="2499881"/>
          </a:xfrm>
        </p:spPr>
        <p:txBody>
          <a:bodyPr>
            <a:normAutofit/>
          </a:bodyPr>
          <a:lstStyle/>
          <a:p>
            <a:r>
              <a:rPr lang="en-US" sz="3200" dirty="0"/>
              <a:t>At Hardwicke Parochial Primary school we foster Christian principles and values so that children learn respect and empathy; they are happy and valued, healthy and safe.</a:t>
            </a:r>
            <a:endParaRPr lang="en-GB" sz="3200" dirty="0"/>
          </a:p>
        </p:txBody>
      </p:sp>
      <p:sp>
        <p:nvSpPr>
          <p:cNvPr id="7" name="5-Point Star 6"/>
          <p:cNvSpPr/>
          <p:nvPr/>
        </p:nvSpPr>
        <p:spPr>
          <a:xfrm>
            <a:off x="9496697" y="5242818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2046514" y="5233848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428204" y="4546130"/>
            <a:ext cx="714103" cy="69668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290353" y="1297054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3187337" y="722029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/>
          <p:cNvSpPr/>
          <p:nvPr/>
        </p:nvSpPr>
        <p:spPr>
          <a:xfrm>
            <a:off x="9139646" y="1254032"/>
            <a:ext cx="714103" cy="69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5-Point Star 12"/>
          <p:cNvSpPr/>
          <p:nvPr/>
        </p:nvSpPr>
        <p:spPr>
          <a:xfrm>
            <a:off x="8090263" y="730999"/>
            <a:ext cx="714103" cy="69668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10100853" y="4484913"/>
            <a:ext cx="714103" cy="696686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18" y="4405924"/>
            <a:ext cx="1986643" cy="19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9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F:\PHOTOS 2018\IMG_3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5876">
            <a:off x="8551606" y="1778293"/>
            <a:ext cx="3227121" cy="2420341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752" y="1586551"/>
            <a:ext cx="4435525" cy="3326644"/>
          </a:xfrm>
          <a:prstGeom prst="rect">
            <a:avLst/>
          </a:prstGeom>
          <a:noFill/>
          <a:ln w="539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0891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Our Vision</a:t>
            </a:r>
            <a:endParaRPr lang="en-GB" b="1" u="sng" dirty="0"/>
          </a:p>
        </p:txBody>
      </p:sp>
      <p:sp>
        <p:nvSpPr>
          <p:cNvPr id="5" name="5-Point Star 4"/>
          <p:cNvSpPr/>
          <p:nvPr/>
        </p:nvSpPr>
        <p:spPr>
          <a:xfrm>
            <a:off x="4206239" y="723583"/>
            <a:ext cx="470263" cy="4392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78035" y="2778035"/>
            <a:ext cx="6731726" cy="1175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pic>
        <p:nvPicPr>
          <p:cNvPr id="3074" name="Picture 2" descr="F:\PHOTOS 2018\IMG_9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27202">
            <a:off x="1336589" y="1818339"/>
            <a:ext cx="3331933" cy="2488666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3076" name="Picture 4" descr="F:\PHOTOS 2018\IMG_8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61104">
            <a:off x="990566" y="4481761"/>
            <a:ext cx="2430455" cy="1815340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273050" y="28196274"/>
            <a:ext cx="4849503" cy="363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F:\PHOTOS 2018\IMG_E91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9964" y="4121624"/>
            <a:ext cx="6323714" cy="2547195"/>
          </a:xfrm>
          <a:prstGeom prst="rect">
            <a:avLst/>
          </a:prstGeom>
          <a:noFill/>
          <a:ln w="53975">
            <a:solidFill>
              <a:srgbClr val="0070C0"/>
            </a:solidFill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0618" y="4371023"/>
            <a:ext cx="2980875" cy="2235656"/>
          </a:xfrm>
          <a:prstGeom prst="rect">
            <a:avLst/>
          </a:prstGeom>
          <a:noFill/>
          <a:ln w="539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7477125" y="3679031"/>
            <a:ext cx="119063" cy="1452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924550" y="3576638"/>
            <a:ext cx="119063" cy="1452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5-Point Star 17"/>
          <p:cNvSpPr/>
          <p:nvPr/>
        </p:nvSpPr>
        <p:spPr>
          <a:xfrm>
            <a:off x="3808910" y="932907"/>
            <a:ext cx="470263" cy="4392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5-Point Star 18"/>
          <p:cNvSpPr/>
          <p:nvPr/>
        </p:nvSpPr>
        <p:spPr>
          <a:xfrm>
            <a:off x="7617821" y="827766"/>
            <a:ext cx="470263" cy="4392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7147558" y="639762"/>
            <a:ext cx="470263" cy="43926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18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Transition Scenario 1</a:t>
            </a:r>
            <a:br>
              <a:rPr lang="en-US" b="1" u="sng" dirty="0"/>
            </a:br>
            <a:r>
              <a:rPr lang="en-US" b="1" u="sng" dirty="0"/>
              <a:t>Summer Term 2020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8" y="1825625"/>
            <a:ext cx="10147852" cy="4351338"/>
          </a:xfrm>
        </p:spPr>
        <p:txBody>
          <a:bodyPr>
            <a:normAutofit/>
          </a:bodyPr>
          <a:lstStyle/>
          <a:p>
            <a:r>
              <a:rPr lang="en-GB" b="1" dirty="0"/>
              <a:t>May</a:t>
            </a:r>
            <a:r>
              <a:rPr lang="en-GB" dirty="0"/>
              <a:t> – EYFS teacher’s visit </a:t>
            </a:r>
            <a:r>
              <a:rPr lang="en-GB" b="1" u="sng" dirty="0"/>
              <a:t>pre-school settings </a:t>
            </a:r>
            <a:r>
              <a:rPr lang="en-GB" dirty="0"/>
              <a:t>to talk with your child’s key worker and meet your child.</a:t>
            </a:r>
          </a:p>
          <a:p>
            <a:r>
              <a:rPr lang="en-GB" b="1" dirty="0"/>
              <a:t>Early June </a:t>
            </a:r>
            <a:r>
              <a:rPr lang="en-GB" dirty="0"/>
              <a:t>– </a:t>
            </a:r>
            <a:r>
              <a:rPr lang="en-GB" b="1" u="sng" dirty="0"/>
              <a:t>New parents meeting </a:t>
            </a:r>
            <a:r>
              <a:rPr lang="en-GB" dirty="0"/>
              <a:t>held in the school hall at </a:t>
            </a:r>
            <a:r>
              <a:rPr lang="en-GB" dirty="0" smtClean="0"/>
              <a:t>6pm</a:t>
            </a:r>
            <a:r>
              <a:rPr lang="en-GB" dirty="0"/>
              <a:t>.              Parents will pick up information packs for your child and find out which class your child is in. </a:t>
            </a:r>
          </a:p>
          <a:p>
            <a:r>
              <a:rPr lang="en-GB" b="1" dirty="0"/>
              <a:t>Late June </a:t>
            </a:r>
            <a:r>
              <a:rPr lang="en-GB" dirty="0"/>
              <a:t>– </a:t>
            </a:r>
            <a:r>
              <a:rPr lang="en-GB" b="1" u="sng" dirty="0"/>
              <a:t>Story session </a:t>
            </a:r>
            <a:r>
              <a:rPr lang="en-GB" dirty="0"/>
              <a:t>at 2pm for half an hour. Parents are welcome to stay for tea or coffee in the hall.</a:t>
            </a:r>
          </a:p>
          <a:p>
            <a:r>
              <a:rPr lang="en-GB" b="1" dirty="0"/>
              <a:t>Early July </a:t>
            </a:r>
            <a:r>
              <a:rPr lang="en-GB" dirty="0"/>
              <a:t>– </a:t>
            </a:r>
            <a:r>
              <a:rPr lang="en-GB" b="1" u="sng" dirty="0"/>
              <a:t>Stay and play session </a:t>
            </a:r>
            <a:r>
              <a:rPr lang="en-GB" dirty="0"/>
              <a:t>10am – 11:30am. Parents drop children off at the EYFS Foyer door and collect from the EYFS Foyer door.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778035" y="2778035"/>
            <a:ext cx="6731726" cy="1175655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0767246" y="6070260"/>
            <a:ext cx="585653" cy="483280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11353800" y="5590903"/>
            <a:ext cx="611778" cy="5860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</p:spTree>
    <p:extLst>
      <p:ext uri="{BB962C8B-B14F-4D97-AF65-F5344CB8AC3E}">
        <p14:creationId xmlns:p14="http://schemas.microsoft.com/office/powerpoint/2010/main" val="104880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920548" y="6025549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11390811" y="5476909"/>
            <a:ext cx="714103" cy="69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185851" y="722811"/>
            <a:ext cx="8525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+mj-lt"/>
                <a:ea typeface="+mj-ea"/>
                <a:cs typeface="+mj-cs"/>
              </a:rPr>
              <a:t>Starting school-Scenario 1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36575" y="1378985"/>
            <a:ext cx="104635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Week 1: Wednesday 2</a:t>
            </a:r>
            <a:r>
              <a:rPr lang="en-US" sz="2800" baseline="30000" dirty="0"/>
              <a:t>nd</a:t>
            </a:r>
            <a:r>
              <a:rPr lang="en-US" sz="2800" dirty="0"/>
              <a:t> September – Individual parents meetings </a:t>
            </a:r>
          </a:p>
          <a:p>
            <a:r>
              <a:rPr lang="en-US" sz="2800" dirty="0"/>
              <a:t>	    Thursday 3</a:t>
            </a:r>
            <a:r>
              <a:rPr lang="en-US" sz="2800" baseline="30000" dirty="0"/>
              <a:t>rd</a:t>
            </a:r>
            <a:r>
              <a:rPr lang="en-US" sz="2800" dirty="0"/>
              <a:t> September – </a:t>
            </a:r>
            <a:r>
              <a:rPr lang="en-US" sz="2800" b="1" dirty="0"/>
              <a:t>Group A </a:t>
            </a:r>
            <a:r>
              <a:rPr lang="en-US" sz="2800" dirty="0"/>
              <a:t>in until lunchtime (12pm)</a:t>
            </a:r>
          </a:p>
          <a:p>
            <a:r>
              <a:rPr lang="en-US" sz="2800" dirty="0"/>
              <a:t>	    Friday 4</a:t>
            </a:r>
            <a:r>
              <a:rPr lang="en-US" sz="2800" baseline="30000" dirty="0"/>
              <a:t>th</a:t>
            </a:r>
            <a:r>
              <a:rPr lang="en-US" sz="2800" dirty="0"/>
              <a:t> September – </a:t>
            </a:r>
            <a:r>
              <a:rPr lang="en-US" sz="2800" b="1" dirty="0"/>
              <a:t>Group B </a:t>
            </a:r>
            <a:r>
              <a:rPr lang="en-US" sz="2800" dirty="0"/>
              <a:t>in until lunchtime (12pm)</a:t>
            </a:r>
          </a:p>
          <a:p>
            <a:endParaRPr lang="en-US" sz="2800" dirty="0"/>
          </a:p>
          <a:p>
            <a:r>
              <a:rPr lang="en-US" sz="2800" dirty="0"/>
              <a:t>Week 2: Monday 7</a:t>
            </a:r>
            <a:r>
              <a:rPr lang="en-US" sz="2800" baseline="30000" dirty="0"/>
              <a:t>th</a:t>
            </a:r>
            <a:r>
              <a:rPr lang="en-US" sz="2800" dirty="0"/>
              <a:t> – Wednesday 9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A </a:t>
            </a:r>
            <a:r>
              <a:rPr lang="en-US" sz="2800" dirty="0"/>
              <a:t>in and stay for lunch.</a:t>
            </a:r>
          </a:p>
          <a:p>
            <a:r>
              <a:rPr lang="en-US" sz="2800" dirty="0"/>
              <a:t>	    Wednesday 9</a:t>
            </a:r>
            <a:r>
              <a:rPr lang="en-US" sz="2800" baseline="30000" dirty="0"/>
              <a:t>th</a:t>
            </a:r>
            <a:r>
              <a:rPr lang="en-US" sz="2800" dirty="0"/>
              <a:t> – Friday 11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B </a:t>
            </a:r>
            <a:r>
              <a:rPr lang="en-US" sz="2800" dirty="0"/>
              <a:t>in and stay for lunch.</a:t>
            </a:r>
          </a:p>
          <a:p>
            <a:endParaRPr lang="en-US" sz="2800" dirty="0"/>
          </a:p>
          <a:p>
            <a:r>
              <a:rPr lang="en-US" sz="2800" dirty="0"/>
              <a:t>Week 3: Monday 14</a:t>
            </a:r>
            <a:r>
              <a:rPr lang="en-US" sz="2800" baseline="30000" dirty="0"/>
              <a:t>th</a:t>
            </a:r>
            <a:r>
              <a:rPr lang="en-US" sz="2800" dirty="0"/>
              <a:t> – Wednesday 16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A </a:t>
            </a:r>
            <a:r>
              <a:rPr lang="en-US" sz="2800" dirty="0"/>
              <a:t>in all day.</a:t>
            </a:r>
          </a:p>
          <a:p>
            <a:r>
              <a:rPr lang="en-US" sz="2800" dirty="0"/>
              <a:t>	    Wednesday 16</a:t>
            </a:r>
            <a:r>
              <a:rPr lang="en-US" sz="2800" baseline="30000" dirty="0"/>
              <a:t>th</a:t>
            </a:r>
            <a:r>
              <a:rPr lang="en-US" sz="2800" dirty="0"/>
              <a:t> – Friday 18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B </a:t>
            </a:r>
            <a:r>
              <a:rPr lang="en-US" sz="2800" dirty="0"/>
              <a:t>in all day.</a:t>
            </a:r>
          </a:p>
          <a:p>
            <a:endParaRPr lang="en-US" sz="2800" dirty="0"/>
          </a:p>
          <a:p>
            <a:r>
              <a:rPr lang="en-US" sz="2800" dirty="0"/>
              <a:t>Week 4 : </a:t>
            </a:r>
            <a:r>
              <a:rPr lang="en-US" sz="2800" b="1" dirty="0"/>
              <a:t>FULL TIME Monday 21</a:t>
            </a:r>
            <a:r>
              <a:rPr lang="en-US" sz="2800" b="1" baseline="30000" dirty="0"/>
              <a:t>st</a:t>
            </a:r>
            <a:r>
              <a:rPr lang="en-US" sz="2800" b="1" dirty="0"/>
              <a:t> September 2020 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</p:spTree>
    <p:extLst>
      <p:ext uri="{BB962C8B-B14F-4D97-AF65-F5344CB8AC3E}">
        <p14:creationId xmlns:p14="http://schemas.microsoft.com/office/powerpoint/2010/main" val="164173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10859588" y="5978684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5-Point Star 3"/>
          <p:cNvSpPr/>
          <p:nvPr/>
        </p:nvSpPr>
        <p:spPr>
          <a:xfrm>
            <a:off x="11408228" y="5281998"/>
            <a:ext cx="714103" cy="69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/>
              <a:t>Transition Scenario 2</a:t>
            </a:r>
            <a:br>
              <a:rPr lang="en-US" b="1" u="sng" dirty="0"/>
            </a:br>
            <a:r>
              <a:rPr lang="en-US" b="1" u="sng" dirty="0"/>
              <a:t>Autumn Term 2020</a:t>
            </a:r>
            <a:endParaRPr lang="en-GB" b="1" u="sn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32167" y="1618491"/>
            <a:ext cx="10694789" cy="46195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sp>
        <p:nvSpPr>
          <p:cNvPr id="8" name="Rectangle 7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2209" y="1718131"/>
            <a:ext cx="1066799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800" dirty="0"/>
              <a:t> May – Teachers contact </a:t>
            </a:r>
            <a:r>
              <a:rPr lang="en-GB" sz="2800" b="1" u="sng" dirty="0"/>
              <a:t>Pre-school settings / parents</a:t>
            </a:r>
            <a:r>
              <a:rPr lang="en-GB" sz="2800" b="1" i="1" dirty="0"/>
              <a:t> </a:t>
            </a:r>
            <a:r>
              <a:rPr lang="en-GB" sz="2800" dirty="0"/>
              <a:t>to discuss your    	   child.</a:t>
            </a:r>
          </a:p>
          <a:p>
            <a:endParaRPr lang="en-GB" sz="1200" dirty="0"/>
          </a:p>
          <a:p>
            <a:pPr>
              <a:buFont typeface="Arial" charset="0"/>
              <a:buChar char="•"/>
            </a:pPr>
            <a:r>
              <a:rPr lang="en-GB" sz="2800" dirty="0"/>
              <a:t> August – </a:t>
            </a:r>
            <a:r>
              <a:rPr lang="en-GB" sz="2800" b="1" u="sng" dirty="0"/>
              <a:t>Story session </a:t>
            </a:r>
            <a:r>
              <a:rPr lang="en-GB" sz="2800" dirty="0"/>
              <a:t>at 2pm for half an hour. Parents are welcome to 	       stay for tea or coffee in the hall. (Date to be confirmed)</a:t>
            </a:r>
          </a:p>
          <a:p>
            <a:endParaRPr lang="en-GB" sz="1200" dirty="0"/>
          </a:p>
          <a:p>
            <a:pPr>
              <a:buFont typeface="Arial" charset="0"/>
              <a:buChar char="•"/>
            </a:pPr>
            <a:r>
              <a:rPr lang="en-GB" sz="2800" dirty="0"/>
              <a:t> August – </a:t>
            </a:r>
            <a:r>
              <a:rPr lang="en-GB" sz="2800" b="1" u="sng" dirty="0"/>
              <a:t>Stay and play session </a:t>
            </a:r>
            <a:r>
              <a:rPr lang="en-GB" sz="2800" dirty="0"/>
              <a:t>10am – 11:30am. Parents drop children 	       off at the EYFS Foyer door and collect from the EYFS Foyer 	  	       door. (Date to be confirmed)</a:t>
            </a:r>
          </a:p>
          <a:p>
            <a:endParaRPr lang="en-GB" sz="2800" dirty="0"/>
          </a:p>
          <a:p>
            <a:pPr>
              <a:buFont typeface="Arial" charset="0"/>
              <a:buChar char="•"/>
            </a:pPr>
            <a:r>
              <a:rPr lang="en-GB" sz="2800" dirty="0"/>
              <a:t> September – </a:t>
            </a:r>
            <a:r>
              <a:rPr lang="en-GB" sz="2800" b="1" u="sng" dirty="0"/>
              <a:t>Individual parents meetings</a:t>
            </a:r>
            <a:r>
              <a:rPr lang="en-GB" sz="2800" u="sng" dirty="0"/>
              <a:t> </a:t>
            </a:r>
            <a:r>
              <a:rPr lang="en-GB" sz="2800" dirty="0"/>
              <a:t>with class teacher</a:t>
            </a:r>
          </a:p>
          <a:p>
            <a:endParaRPr lang="en-GB" sz="12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593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1199222" y="405197"/>
            <a:ext cx="714103" cy="6966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5-Point Star 2"/>
          <p:cNvSpPr/>
          <p:nvPr/>
        </p:nvSpPr>
        <p:spPr>
          <a:xfrm>
            <a:off x="10485119" y="117814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3159" y="753540"/>
            <a:ext cx="66088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/>
              <a:t>Starting school-Scenario 2 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2368731" y="1669772"/>
            <a:ext cx="8166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8713" y="1510748"/>
            <a:ext cx="105487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Week 1: Wednesday 2</a:t>
            </a:r>
            <a:r>
              <a:rPr lang="en-US" sz="2800" baseline="30000" dirty="0"/>
              <a:t>nd</a:t>
            </a:r>
            <a:r>
              <a:rPr lang="en-US" sz="2800" dirty="0"/>
              <a:t> September – Individual parents meetings </a:t>
            </a:r>
          </a:p>
          <a:p>
            <a:r>
              <a:rPr lang="en-US" sz="2800" dirty="0"/>
              <a:t>	    Thursday 3</a:t>
            </a:r>
            <a:r>
              <a:rPr lang="en-US" sz="2800" baseline="30000" dirty="0"/>
              <a:t>rd</a:t>
            </a:r>
            <a:r>
              <a:rPr lang="en-US" sz="2800" dirty="0"/>
              <a:t> September – </a:t>
            </a:r>
            <a:r>
              <a:rPr lang="en-US" sz="2800" b="1" dirty="0"/>
              <a:t>Group A </a:t>
            </a:r>
            <a:r>
              <a:rPr lang="en-US" sz="2800" dirty="0"/>
              <a:t>in until lunchtime (12pm)</a:t>
            </a:r>
          </a:p>
          <a:p>
            <a:r>
              <a:rPr lang="en-US" sz="2800" dirty="0"/>
              <a:t>	    Friday 4</a:t>
            </a:r>
            <a:r>
              <a:rPr lang="en-US" sz="2800" baseline="30000" dirty="0"/>
              <a:t>th</a:t>
            </a:r>
            <a:r>
              <a:rPr lang="en-US" sz="2800" dirty="0"/>
              <a:t> September – </a:t>
            </a:r>
            <a:r>
              <a:rPr lang="en-US" sz="2800" b="1" dirty="0"/>
              <a:t>Group B </a:t>
            </a:r>
            <a:r>
              <a:rPr lang="en-US" sz="2800" dirty="0"/>
              <a:t>in until lunchtime (12pm)</a:t>
            </a:r>
          </a:p>
          <a:p>
            <a:endParaRPr lang="en-US" sz="2800" dirty="0"/>
          </a:p>
          <a:p>
            <a:r>
              <a:rPr lang="en-US" sz="2800" dirty="0"/>
              <a:t>Week 2: Monday 7</a:t>
            </a:r>
            <a:r>
              <a:rPr lang="en-US" sz="2800" baseline="30000" dirty="0"/>
              <a:t>th</a:t>
            </a:r>
            <a:r>
              <a:rPr lang="en-US" sz="2800" dirty="0"/>
              <a:t> – Wednesday 9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A </a:t>
            </a:r>
            <a:r>
              <a:rPr lang="en-US" sz="2800" dirty="0"/>
              <a:t>in and stay for lunch.</a:t>
            </a:r>
          </a:p>
          <a:p>
            <a:r>
              <a:rPr lang="en-US" sz="2800" dirty="0"/>
              <a:t>	    Wednesday 9</a:t>
            </a:r>
            <a:r>
              <a:rPr lang="en-US" sz="2800" baseline="30000" dirty="0"/>
              <a:t>th</a:t>
            </a:r>
            <a:r>
              <a:rPr lang="en-US" sz="2800" dirty="0"/>
              <a:t> – Friday 11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B </a:t>
            </a:r>
            <a:r>
              <a:rPr lang="en-US" sz="2800" dirty="0"/>
              <a:t>in and stay for lunch.</a:t>
            </a:r>
          </a:p>
          <a:p>
            <a:endParaRPr lang="en-US" sz="2800" dirty="0"/>
          </a:p>
          <a:p>
            <a:r>
              <a:rPr lang="en-US" sz="2800" dirty="0"/>
              <a:t>Week 3: Monday 14</a:t>
            </a:r>
            <a:r>
              <a:rPr lang="en-US" sz="2800" baseline="30000" dirty="0"/>
              <a:t>th</a:t>
            </a:r>
            <a:r>
              <a:rPr lang="en-US" sz="2800" dirty="0"/>
              <a:t> – Wednesday 16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A </a:t>
            </a:r>
            <a:r>
              <a:rPr lang="en-US" sz="2800" dirty="0"/>
              <a:t>in all day.</a:t>
            </a:r>
          </a:p>
          <a:p>
            <a:r>
              <a:rPr lang="en-US" sz="2800" dirty="0"/>
              <a:t>	    Wednesday 16</a:t>
            </a:r>
            <a:r>
              <a:rPr lang="en-US" sz="2800" baseline="30000" dirty="0"/>
              <a:t>th</a:t>
            </a:r>
            <a:r>
              <a:rPr lang="en-US" sz="2800" dirty="0"/>
              <a:t> – Friday 18</a:t>
            </a:r>
            <a:r>
              <a:rPr lang="en-US" sz="2800" baseline="30000" dirty="0"/>
              <a:t>th</a:t>
            </a:r>
            <a:r>
              <a:rPr lang="en-US" sz="2800" dirty="0"/>
              <a:t> – </a:t>
            </a:r>
            <a:r>
              <a:rPr lang="en-US" sz="2800" b="1" dirty="0"/>
              <a:t>Group B </a:t>
            </a:r>
            <a:r>
              <a:rPr lang="en-US" sz="2800" dirty="0"/>
              <a:t>in all day.</a:t>
            </a:r>
          </a:p>
          <a:p>
            <a:endParaRPr lang="en-US" sz="2800" dirty="0"/>
          </a:p>
          <a:p>
            <a:r>
              <a:rPr lang="en-US" sz="2800" dirty="0"/>
              <a:t>Week 4 : </a:t>
            </a:r>
            <a:r>
              <a:rPr lang="en-US" sz="2800" b="1" dirty="0"/>
              <a:t>FULL TIME Monday 21</a:t>
            </a:r>
            <a:r>
              <a:rPr lang="en-US" sz="2800" b="1" baseline="30000" dirty="0"/>
              <a:t>st</a:t>
            </a:r>
            <a:r>
              <a:rPr lang="en-US" sz="2800" b="1" dirty="0"/>
              <a:t> September 2020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95875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0578735" y="67882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5-Point Star 4"/>
          <p:cNvSpPr/>
          <p:nvPr/>
        </p:nvSpPr>
        <p:spPr>
          <a:xfrm>
            <a:off x="11292838" y="353412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656114" y="701755"/>
            <a:ext cx="6992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Dropping off and picking up</a:t>
            </a:r>
            <a:endParaRPr lang="en-GB" sz="4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492716" y="1461146"/>
            <a:ext cx="101691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Day 1</a:t>
            </a:r>
          </a:p>
          <a:p>
            <a:endParaRPr lang="en-US" sz="1200" b="1" dirty="0"/>
          </a:p>
          <a:p>
            <a:r>
              <a:rPr lang="en-US" sz="2800" dirty="0"/>
              <a:t>EYFS foyer door opens at </a:t>
            </a:r>
            <a:r>
              <a:rPr lang="en-US" sz="2800" b="1" dirty="0"/>
              <a:t>8:45am</a:t>
            </a:r>
            <a:r>
              <a:rPr lang="en-US" sz="2800" dirty="0"/>
              <a:t> and close at </a:t>
            </a:r>
            <a:r>
              <a:rPr lang="en-US" sz="2800" b="1" dirty="0"/>
              <a:t>8:55am.</a:t>
            </a:r>
          </a:p>
          <a:p>
            <a:endParaRPr lang="en-US" sz="2800" dirty="0"/>
          </a:p>
          <a:p>
            <a:r>
              <a:rPr lang="en-US" sz="2800" dirty="0"/>
              <a:t>Please bring your child into school to help them find their coat peg and settle them into their classroom.</a:t>
            </a:r>
          </a:p>
          <a:p>
            <a:endParaRPr lang="en-US" sz="2800" dirty="0"/>
          </a:p>
          <a:p>
            <a:r>
              <a:rPr lang="en-US" sz="2800" dirty="0"/>
              <a:t>Parents are asked kindly to leave promptly at </a:t>
            </a:r>
            <a:r>
              <a:rPr lang="en-US" sz="2800" b="1" dirty="0"/>
              <a:t>8:55am</a:t>
            </a:r>
            <a:r>
              <a:rPr lang="en-US" sz="2800" dirty="0"/>
              <a:t> so we can start our school day. </a:t>
            </a:r>
          </a:p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</p:spTree>
    <p:extLst>
      <p:ext uri="{BB962C8B-B14F-4D97-AF65-F5344CB8AC3E}">
        <p14:creationId xmlns:p14="http://schemas.microsoft.com/office/powerpoint/2010/main" val="243201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841172" y="2841172"/>
            <a:ext cx="6858000" cy="117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657" y="435429"/>
            <a:ext cx="6853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Dropping off and Picking up</a:t>
            </a:r>
            <a:endParaRPr lang="en-GB" sz="4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733006" y="1375954"/>
            <a:ext cx="9744891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After that:</a:t>
            </a:r>
            <a:endParaRPr lang="en-US" b="1" dirty="0"/>
          </a:p>
          <a:p>
            <a:endParaRPr lang="en-US" dirty="0"/>
          </a:p>
          <a:p>
            <a:r>
              <a:rPr lang="en-US" sz="2800" dirty="0"/>
              <a:t>EYFS doors open at </a:t>
            </a:r>
            <a:r>
              <a:rPr lang="en-US" sz="2800" b="1" dirty="0"/>
              <a:t>8:45am </a:t>
            </a:r>
            <a:r>
              <a:rPr lang="en-US" sz="2800" dirty="0"/>
              <a:t>and close at </a:t>
            </a:r>
            <a:r>
              <a:rPr lang="en-US" sz="2800" b="1" dirty="0"/>
              <a:t>8:55am. </a:t>
            </a:r>
          </a:p>
          <a:p>
            <a:endParaRPr lang="en-US" sz="2800" dirty="0"/>
          </a:p>
          <a:p>
            <a:r>
              <a:rPr lang="en-US" sz="2800" dirty="0"/>
              <a:t>Please leave your child at the EYFS foyer door and members of staff will help your child to find their peg and take them into the classroom.</a:t>
            </a:r>
          </a:p>
          <a:p>
            <a:endParaRPr lang="en-US" sz="2800" dirty="0"/>
          </a:p>
          <a:p>
            <a:r>
              <a:rPr lang="en-US" sz="2800" b="1" dirty="0"/>
              <a:t>Wednesday mornings:</a:t>
            </a:r>
          </a:p>
          <a:p>
            <a:r>
              <a:rPr lang="en-US" sz="2800" dirty="0"/>
              <a:t>Every Wednesday morning parents are invited to </a:t>
            </a:r>
            <a:r>
              <a:rPr lang="en-US" sz="2800" b="1" dirty="0"/>
              <a:t>stay and play </a:t>
            </a:r>
            <a:r>
              <a:rPr lang="en-US" sz="2800" dirty="0"/>
              <a:t>with their child in class between </a:t>
            </a:r>
            <a:r>
              <a:rPr lang="en-US" sz="2800" b="1" dirty="0"/>
              <a:t>8:45am – 9:15am </a:t>
            </a:r>
            <a:r>
              <a:rPr lang="en-US" sz="2800" dirty="0"/>
              <a:t>up until </a:t>
            </a:r>
            <a:r>
              <a:rPr lang="en-US" sz="2800" b="1" dirty="0"/>
              <a:t>October half term</a:t>
            </a:r>
            <a:r>
              <a:rPr lang="en-US" sz="2800" dirty="0"/>
              <a:t>. After October half term these will cease.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60617" y="231559"/>
            <a:ext cx="7410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ENJOYMENT ENTHUSIASM = EXCELLENCE.  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0711541" y="593726"/>
            <a:ext cx="714103" cy="696686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11329852" y="123463"/>
            <a:ext cx="714103" cy="69668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21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995</Words>
  <Application>Microsoft Office PowerPoint</Application>
  <PresentationFormat>Widescreen</PresentationFormat>
  <Paragraphs>180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Times New Roman</vt:lpstr>
      <vt:lpstr>Office Theme</vt:lpstr>
      <vt:lpstr>New Parents Meeting Reception (YR) 2020-21</vt:lpstr>
      <vt:lpstr>Our vision  </vt:lpstr>
      <vt:lpstr>Our Vision</vt:lpstr>
      <vt:lpstr>Transition Scenario 1 Summer Term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Parents Meeting Reception (YR) 2020-21</dc:title>
  <dc:creator>Head Teacher</dc:creator>
  <cp:lastModifiedBy>Head Teacher</cp:lastModifiedBy>
  <cp:revision>39</cp:revision>
  <dcterms:created xsi:type="dcterms:W3CDTF">2020-04-22T15:51:11Z</dcterms:created>
  <dcterms:modified xsi:type="dcterms:W3CDTF">2020-05-04T10:29:08Z</dcterms:modified>
</cp:coreProperties>
</file>